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73" r:id="rId8"/>
    <p:sldId id="265" r:id="rId9"/>
    <p:sldId id="266" r:id="rId10"/>
    <p:sldId id="274" r:id="rId11"/>
    <p:sldId id="275" r:id="rId12"/>
    <p:sldId id="271" r:id="rId13"/>
    <p:sldId id="276" r:id="rId14"/>
    <p:sldId id="277" r:id="rId15"/>
    <p:sldId id="278" r:id="rId16"/>
    <p:sldId id="279" r:id="rId17"/>
    <p:sldId id="280" r:id="rId18"/>
    <p:sldId id="281" r:id="rId19"/>
    <p:sldId id="282" r:id="rId20"/>
    <p:sldId id="270" r:id="rId21"/>
    <p:sldId id="283" r:id="rId22"/>
    <p:sldId id="284" r:id="rId23"/>
    <p:sldId id="285" r:id="rId24"/>
    <p:sldId id="27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104"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8A34C2-6013-5E3E-01B6-133B57255D5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109F8C5-F043-4115-4E86-FBFFD1AE6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BDEFDAA-7EEB-E214-CC31-9AD765CF128C}"/>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1B1E045A-CE73-125C-D664-38A70DADCBE1}"/>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6D665883-003F-5F4D-6241-FA3CABF10B74}"/>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73422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D6F5C-52AA-879F-9234-18A57245C0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E04C0F7-DF9E-A862-3298-B88119E6B60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1E4C04-1484-ABCC-39AD-8C64DCF30EA8}"/>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8177A2B8-3DC0-C4ED-3DB9-011DE217CE1C}"/>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EC906107-128F-0975-56DB-AFDD11C2D999}"/>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364236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D1F3E9A-1537-3352-A71E-31CD14ABD7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339B147-9D86-7D31-A331-82AF6B8620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4C55ECA-28E9-847D-3307-AE6DD03B5ECE}"/>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76A27A5D-345A-2900-0DF0-3E4E75AA4D11}"/>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3A464730-A601-3584-DE33-43FEBAA8D1C0}"/>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208259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899590-377E-CFF2-515F-B54950AFC7D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0171D9D-B77F-2FBD-8D9A-8480E60671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55A7E1B-AF61-6931-90FA-23E62AE11C52}"/>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3111DB4D-9DAD-3E66-A7BD-59843B02DF0D}"/>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CF3AD131-E4B6-ECE0-8B81-164D79D5ABB0}"/>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258223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B1BB32-BE6E-7A30-32A7-A8586128F0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73F8902-0C0F-19CF-6A72-7747C489BF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FACC189-7D59-133A-82B0-32B2778FC9D3}"/>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70D7E9CF-47CE-CBC5-7466-A6BBFF53394C}"/>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D1EEB32B-32EB-0B6F-37D9-C021324FCCE5}"/>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390095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6F300-818B-F471-AB57-C690AD711D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BF5D59-FE44-B2A6-20D3-E0BAA490822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6EE5636-8052-1D0D-7192-8E7E0F80987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5E8B8B9-EA97-C081-1F96-EC4A0021B3A3}"/>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6" name="Нижний колонтитул 5">
            <a:extLst>
              <a:ext uri="{FF2B5EF4-FFF2-40B4-BE49-F238E27FC236}">
                <a16:creationId xmlns:a16="http://schemas.microsoft.com/office/drawing/2014/main" id="{FDD06AD5-7641-C46B-2408-64178100ABA1}"/>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2DD173B6-3A84-9C33-9E83-6EE85626E10F}"/>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143598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3E467-DAC9-6FB1-CA56-DA51C4C67B7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CB4F446-5F66-2EB1-A4BC-D7D6F386F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173A9A4-2BBE-0932-4F66-377DC187AD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7CBBB8C-24C1-C0D2-B23A-4054850B3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7A5DA14-EAB3-9FFE-379E-4614F85250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7B5E11-F783-E128-FE67-EB634080DC9E}"/>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8" name="Нижний колонтитул 7">
            <a:extLst>
              <a:ext uri="{FF2B5EF4-FFF2-40B4-BE49-F238E27FC236}">
                <a16:creationId xmlns:a16="http://schemas.microsoft.com/office/drawing/2014/main" id="{22D6D3AB-1786-5843-100A-47B2889964B2}"/>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4CA31208-22A8-EE83-C30F-02794233AFF1}"/>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106570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CB35D-A7E6-AA3D-9647-7F9C38A37F5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0809F21-EE36-0F80-5C8E-E2D6D4B26641}"/>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4" name="Нижний колонтитул 3">
            <a:extLst>
              <a:ext uri="{FF2B5EF4-FFF2-40B4-BE49-F238E27FC236}">
                <a16:creationId xmlns:a16="http://schemas.microsoft.com/office/drawing/2014/main" id="{6C7B1C3F-6991-9C36-4DB7-39E5EBD0414B}"/>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A8854642-1A10-E5BE-A474-B5D7A18D899A}"/>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375701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F7F14A9-1713-FA21-49CB-273CF954FEB1}"/>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3" name="Нижний колонтитул 2">
            <a:extLst>
              <a:ext uri="{FF2B5EF4-FFF2-40B4-BE49-F238E27FC236}">
                <a16:creationId xmlns:a16="http://schemas.microsoft.com/office/drawing/2014/main" id="{67483160-EEE5-668E-50B0-2B9A86305DEA}"/>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CF41B625-B451-89AC-E0FB-BAE78D760071}"/>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364328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2E0901-29A0-89E1-6AD8-345C715A6F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C9C47DE-8BDE-4ED4-2AA1-8A77AA422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60709E7-843A-1144-DF54-DBC20C87C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E3BAA00-32A6-43D5-7FC9-CBE403792444}"/>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6" name="Нижний колонтитул 5">
            <a:extLst>
              <a:ext uri="{FF2B5EF4-FFF2-40B4-BE49-F238E27FC236}">
                <a16:creationId xmlns:a16="http://schemas.microsoft.com/office/drawing/2014/main" id="{9928BA10-AD4E-6C58-F5FD-2384174338A4}"/>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E968E00D-6BFB-7FDC-FF02-FD7F9B560E37}"/>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150770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C32F20-E219-B8F2-1BF7-62A08512C69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425972E-ED00-3E50-1334-F848715FA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58F4882C-F4DA-FF67-3029-6B6107D86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EF84459-FA8A-2EE0-1EC7-0D8CFD9C701F}"/>
              </a:ext>
            </a:extLst>
          </p:cNvPr>
          <p:cNvSpPr>
            <a:spLocks noGrp="1"/>
          </p:cNvSpPr>
          <p:nvPr>
            <p:ph type="dt" sz="half" idx="10"/>
          </p:nvPr>
        </p:nvSpPr>
        <p:spPr/>
        <p:txBody>
          <a:bodyPr/>
          <a:lstStyle/>
          <a:p>
            <a:fld id="{01C0DE05-3BE9-4840-8382-ED1896FE5D9E}" type="datetimeFigureOut">
              <a:rPr lang="ru-RU" smtClean="0"/>
              <a:t>18.02.2025</a:t>
            </a:fld>
            <a:endParaRPr lang="ru-RU" dirty="0"/>
          </a:p>
        </p:txBody>
      </p:sp>
      <p:sp>
        <p:nvSpPr>
          <p:cNvPr id="6" name="Нижний колонтитул 5">
            <a:extLst>
              <a:ext uri="{FF2B5EF4-FFF2-40B4-BE49-F238E27FC236}">
                <a16:creationId xmlns:a16="http://schemas.microsoft.com/office/drawing/2014/main" id="{A8068A82-FA45-EF40-641D-AF06E487AE91}"/>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012808AA-F73B-D437-925F-E5CE6EB42C55}"/>
              </a:ext>
            </a:extLst>
          </p:cNvPr>
          <p:cNvSpPr>
            <a:spLocks noGrp="1"/>
          </p:cNvSpPr>
          <p:nvPr>
            <p:ph type="sldNum" sz="quarter" idx="12"/>
          </p:nvPr>
        </p:nvSpPr>
        <p:spPr/>
        <p:txBody>
          <a:bodyPr/>
          <a:lstStyle/>
          <a:p>
            <a:fld id="{1D040100-0DEA-41CF-8B7A-C3BDCA9539F3}" type="slidenum">
              <a:rPr lang="ru-RU" smtClean="0"/>
              <a:t>‹Nr.›</a:t>
            </a:fld>
            <a:endParaRPr lang="ru-RU" dirty="0"/>
          </a:p>
        </p:txBody>
      </p:sp>
    </p:spTree>
    <p:extLst>
      <p:ext uri="{BB962C8B-B14F-4D97-AF65-F5344CB8AC3E}">
        <p14:creationId xmlns:p14="http://schemas.microsoft.com/office/powerpoint/2010/main" val="363571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964D8-1CF3-4D4D-F01C-7481FE4A1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ECA82AD-842A-6A23-491E-9305E98DCD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A9A599-0867-404D-4681-219E63A7F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C0DE05-3BE9-4840-8382-ED1896FE5D9E}" type="datetimeFigureOut">
              <a:rPr lang="ru-RU" smtClean="0"/>
              <a:t>18.02.2025</a:t>
            </a:fld>
            <a:endParaRPr lang="ru-RU" dirty="0"/>
          </a:p>
        </p:txBody>
      </p:sp>
      <p:sp>
        <p:nvSpPr>
          <p:cNvPr id="5" name="Нижний колонтитул 4">
            <a:extLst>
              <a:ext uri="{FF2B5EF4-FFF2-40B4-BE49-F238E27FC236}">
                <a16:creationId xmlns:a16="http://schemas.microsoft.com/office/drawing/2014/main" id="{F8D326AE-4FFF-711D-4451-294AC3620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dirty="0"/>
          </a:p>
        </p:txBody>
      </p:sp>
      <p:sp>
        <p:nvSpPr>
          <p:cNvPr id="6" name="Номер слайда 5">
            <a:extLst>
              <a:ext uri="{FF2B5EF4-FFF2-40B4-BE49-F238E27FC236}">
                <a16:creationId xmlns:a16="http://schemas.microsoft.com/office/drawing/2014/main" id="{9CE5AD50-5717-2137-C813-04DE5227D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040100-0DEA-41CF-8B7A-C3BDCA9539F3}" type="slidenum">
              <a:rPr lang="ru-RU" smtClean="0"/>
              <a:t>‹Nr.›</a:t>
            </a:fld>
            <a:endParaRPr lang="ru-RU" dirty="0"/>
          </a:p>
        </p:txBody>
      </p:sp>
    </p:spTree>
    <p:extLst>
      <p:ext uri="{BB962C8B-B14F-4D97-AF65-F5344CB8AC3E}">
        <p14:creationId xmlns:p14="http://schemas.microsoft.com/office/powerpoint/2010/main" val="158499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de.wikipedia.org/wiki/Bezalel_Smotrich"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nytimes.com/2024/05/16/magazine/israel-west-bank-settler-violence-impunity.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графический дизайн, мультфильм, Графика&#10;&#10;Автоматически созданное описание">
            <a:extLst>
              <a:ext uri="{FF2B5EF4-FFF2-40B4-BE49-F238E27FC236}">
                <a16:creationId xmlns:a16="http://schemas.microsoft.com/office/drawing/2014/main" id="{88FA0544-9CA1-212E-42D2-FC8926A080DB}"/>
              </a:ext>
            </a:extLst>
          </p:cNvPr>
          <p:cNvPicPr>
            <a:picLocks noChangeAspect="1"/>
          </p:cNvPicPr>
          <p:nvPr/>
        </p:nvPicPr>
        <p:blipFill>
          <a:blip r:embed="rId2">
            <a:extLst>
              <a:ext uri="{28A0092B-C50C-407E-A947-70E740481C1C}">
                <a14:useLocalDpi xmlns:a14="http://schemas.microsoft.com/office/drawing/2010/main" val="0"/>
              </a:ext>
            </a:extLst>
          </a:blip>
          <a:srcRect t="459" b="5847"/>
          <a:stretch/>
        </p:blipFill>
        <p:spPr>
          <a:xfrm>
            <a:off x="457200" y="457200"/>
            <a:ext cx="11277600" cy="5943600"/>
          </a:xfrm>
          <a:prstGeom prst="rect">
            <a:avLst/>
          </a:prstGeom>
        </p:spPr>
      </p:pic>
    </p:spTree>
    <p:extLst>
      <p:ext uri="{BB962C8B-B14F-4D97-AF65-F5344CB8AC3E}">
        <p14:creationId xmlns:p14="http://schemas.microsoft.com/office/powerpoint/2010/main" val="9037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2615D5-0B29-D8A9-7074-2B251F9D3FE9}"/>
              </a:ext>
            </a:extLst>
          </p:cNvPr>
          <p:cNvSpPr txBox="1"/>
          <p:nvPr/>
        </p:nvSpPr>
        <p:spPr>
          <a:xfrm>
            <a:off x="1189703" y="1997839"/>
            <a:ext cx="10520517" cy="2739211"/>
          </a:xfrm>
          <a:prstGeom prst="rect">
            <a:avLst/>
          </a:prstGeom>
          <a:noFill/>
        </p:spPr>
        <p:txBody>
          <a:bodyPr wrap="square">
            <a:spAutoFit/>
          </a:bodyPr>
          <a:lstStyle/>
          <a:p>
            <a:pPr algn="ctr"/>
            <a:r>
              <a:rPr lang="de-DE" sz="2800" b="0" i="0" u="sng" dirty="0">
                <a:effectLst/>
                <a:latin typeface="Times New Roman" panose="02020603050405020304" pitchFamily="18" charset="0"/>
                <a:cs typeface="Times New Roman" panose="02020603050405020304" pitchFamily="18" charset="0"/>
              </a:rPr>
              <a:t>Als Devise des Religiösen Zionismus gilt: </a:t>
            </a:r>
            <a:endParaRPr lang="ru-RU" sz="2800" b="0" i="0" u="sng" dirty="0">
              <a:effectLst/>
              <a:latin typeface="Times New Roman" panose="02020603050405020304" pitchFamily="18" charset="0"/>
              <a:cs typeface="Times New Roman" panose="02020603050405020304" pitchFamily="18" charset="0"/>
            </a:endParaRPr>
          </a:p>
          <a:p>
            <a:endParaRPr lang="ru-RU" sz="3600" b="0" i="0" dirty="0">
              <a:effectLst/>
              <a:latin typeface="Times New Roman" panose="02020603050405020304" pitchFamily="18" charset="0"/>
              <a:cs typeface="Times New Roman" panose="02020603050405020304" pitchFamily="18" charset="0"/>
            </a:endParaRPr>
          </a:p>
          <a:p>
            <a:pPr algn="r" rtl="1"/>
            <a:r>
              <a:rPr lang="de-DE" sz="3600" b="0" i="0" dirty="0">
                <a:effectLst/>
                <a:latin typeface="Times New Roman" panose="02020603050405020304" pitchFamily="18" charset="0"/>
                <a:cs typeface="Times New Roman" panose="02020603050405020304" pitchFamily="18" charset="0"/>
              </a:rPr>
              <a:t>„</a:t>
            </a:r>
            <a:r>
              <a:rPr lang="he-IL" sz="3600" b="0" i="0" dirty="0">
                <a:effectLst/>
                <a:latin typeface="Times New Roman" panose="02020603050405020304" pitchFamily="18" charset="0"/>
                <a:cs typeface="Times New Roman" panose="02020603050405020304" pitchFamily="18" charset="0"/>
              </a:rPr>
              <a:t>ארץ ישראל לעם ישראל על פי תורת ישראל‎“</a:t>
            </a:r>
            <a:endParaRPr lang="ru-RU" sz="3600" b="0" i="0" dirty="0">
              <a:effectLst/>
              <a:latin typeface="Times New Roman" panose="02020603050405020304" pitchFamily="18" charset="0"/>
              <a:cs typeface="Times New Roman" panose="02020603050405020304" pitchFamily="18" charset="0"/>
            </a:endParaRPr>
          </a:p>
          <a:p>
            <a:r>
              <a:rPr lang="de-DE" sz="3600" b="0" i="0" dirty="0">
                <a:effectLst/>
                <a:latin typeface="Times New Roman" panose="02020603050405020304" pitchFamily="18" charset="0"/>
                <a:cs typeface="Times New Roman" panose="02020603050405020304" pitchFamily="18" charset="0"/>
              </a:rPr>
              <a:t>Das Land </a:t>
            </a:r>
            <a:r>
              <a:rPr lang="de-DE" sz="3600" dirty="0">
                <a:latin typeface="Times New Roman" panose="02020603050405020304" pitchFamily="18" charset="0"/>
                <a:cs typeface="Times New Roman" panose="02020603050405020304" pitchFamily="18" charset="0"/>
              </a:rPr>
              <a:t>Israel</a:t>
            </a:r>
            <a:r>
              <a:rPr lang="de-DE" sz="3600" b="0" i="0" dirty="0">
                <a:effectLst/>
                <a:latin typeface="Times New Roman" panose="02020603050405020304" pitchFamily="18" charset="0"/>
                <a:cs typeface="Times New Roman" panose="02020603050405020304" pitchFamily="18" charset="0"/>
              </a:rPr>
              <a:t> für das </a:t>
            </a:r>
            <a:r>
              <a:rPr lang="de-DE" sz="3600" dirty="0">
                <a:latin typeface="Times New Roman" panose="02020603050405020304" pitchFamily="18" charset="0"/>
                <a:cs typeface="Times New Roman" panose="02020603050405020304" pitchFamily="18" charset="0"/>
              </a:rPr>
              <a:t>Volk Israel</a:t>
            </a:r>
            <a:r>
              <a:rPr lang="de-DE" sz="3600" b="0" i="0" dirty="0">
                <a:effectLst/>
                <a:latin typeface="Times New Roman" panose="02020603050405020304" pitchFamily="18" charset="0"/>
                <a:cs typeface="Times New Roman" panose="02020603050405020304" pitchFamily="18" charset="0"/>
              </a:rPr>
              <a:t> gemäß der Torah Israels.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904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Рисунок 4" descr="Изображение выглядит как текст, Борода человека, зарисовка, портрет&#10;&#10;Контент, сгенерированный ИИ, может содержать ошибки.">
            <a:extLst>
              <a:ext uri="{FF2B5EF4-FFF2-40B4-BE49-F238E27FC236}">
                <a16:creationId xmlns:a16="http://schemas.microsoft.com/office/drawing/2014/main" id="{12E90BBF-85AE-3792-D601-ABC033120B0B}"/>
              </a:ext>
            </a:extLst>
          </p:cNvPr>
          <p:cNvPicPr>
            <a:picLocks noChangeAspect="1"/>
          </p:cNvPicPr>
          <p:nvPr/>
        </p:nvPicPr>
        <p:blipFill>
          <a:blip r:embed="rId2">
            <a:extLst>
              <a:ext uri="{28A0092B-C50C-407E-A947-70E740481C1C}">
                <a14:useLocalDpi xmlns:a14="http://schemas.microsoft.com/office/drawing/2010/main" val="0"/>
              </a:ext>
            </a:extLst>
          </a:blip>
          <a:srcRect t="95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3111F17-695F-A06F-2B24-38730D8FEC15}"/>
              </a:ext>
            </a:extLst>
          </p:cNvPr>
          <p:cNvSpPr txBox="1"/>
          <p:nvPr/>
        </p:nvSpPr>
        <p:spPr>
          <a:xfrm>
            <a:off x="5297761" y="2706623"/>
            <a:ext cx="6471451" cy="3880989"/>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Zwi Hirsch Kalischer - </a:t>
            </a:r>
            <a:r>
              <a:rPr lang="en-US" sz="2000" dirty="0">
                <a:latin typeface="Times New Roman" panose="02020603050405020304" pitchFamily="18" charset="0"/>
                <a:cs typeface="Times New Roman" panose="02020603050405020304" pitchFamily="18" charset="0"/>
              </a:rPr>
              <a:t>Rabbiner und Pionier des Zionismus (geb. Leszno, Preußen, 1795; gest. Thorn, Preußen, 1874). Als Schüler von Rabbi Akiva Eger und entschiedener Gegner des Reformjudentums erwarb Kalischer auch Kenntnisse in Philosophie und anderen weltlichen Fächern. Er verbrachte die meiste Zeit seines Lebens als Rabbiner in Thorn (heute Torun, Polen) und arbeitete ohne Gehalt. Im Jahr 1882 erklärte er, dass die Erlösung Zions mit einer Aktion des jüdischen Volkes beginnen müsse; das messianische Wunder würde dann folgen. Er musste diese Ansichten häufig gegen rabbinische Gegner sowohl in Europa als auch in Eretz Israel verteidigen, die darauf bestanden, dass das jüdische Volk auf den Messias warten müsse, ohne etwas zu unternehmen, um seine Erlösung zu beschleunigen.</a:t>
            </a:r>
          </a:p>
        </p:txBody>
      </p:sp>
    </p:spTree>
    <p:extLst>
      <p:ext uri="{BB962C8B-B14F-4D97-AF65-F5344CB8AC3E}">
        <p14:creationId xmlns:p14="http://schemas.microsoft.com/office/powerpoint/2010/main" val="84421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одежда, на открытом воздухе, Человеческое лицо, человек&#10;&#10;Автоматически созданное описание">
            <a:extLst>
              <a:ext uri="{FF2B5EF4-FFF2-40B4-BE49-F238E27FC236}">
                <a16:creationId xmlns:a16="http://schemas.microsoft.com/office/drawing/2014/main" id="{5D52DD3E-B8A7-95B4-2246-592AE9D8D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92359" cy="6858000"/>
          </a:xfrm>
          <a:prstGeom prst="rect">
            <a:avLst/>
          </a:prstGeom>
        </p:spPr>
      </p:pic>
      <p:sp>
        <p:nvSpPr>
          <p:cNvPr id="4" name="TextBox 3">
            <a:extLst>
              <a:ext uri="{FF2B5EF4-FFF2-40B4-BE49-F238E27FC236}">
                <a16:creationId xmlns:a16="http://schemas.microsoft.com/office/drawing/2014/main" id="{0C66E0D4-D065-D481-7971-1066B48DB7EB}"/>
              </a:ext>
            </a:extLst>
          </p:cNvPr>
          <p:cNvSpPr txBox="1"/>
          <p:nvPr/>
        </p:nvSpPr>
        <p:spPr>
          <a:xfrm>
            <a:off x="4951643" y="319830"/>
            <a:ext cx="6096000" cy="5940088"/>
          </a:xfrm>
          <a:prstGeom prst="rect">
            <a:avLst/>
          </a:prstGeom>
          <a:noFill/>
        </p:spPr>
        <p:txBody>
          <a:bodyPr wrap="square">
            <a:spAutoFit/>
          </a:bodyPr>
          <a:lstStyle/>
          <a:p>
            <a:pPr algn="just"/>
            <a:r>
              <a:rPr lang="de-DE" sz="2000" b="0" i="0" dirty="0">
                <a:effectLst/>
                <a:latin typeface="Times New Roman" panose="02020603050405020304" pitchFamily="18" charset="0"/>
                <a:cs typeface="Times New Roman" panose="02020603050405020304" pitchFamily="18" charset="0"/>
              </a:rPr>
              <a:t>Rabbi</a:t>
            </a:r>
            <a:r>
              <a:rPr lang="en-US" sz="2000" dirty="0">
                <a:latin typeface="Times New Roman" panose="02020603050405020304" pitchFamily="18" charset="0"/>
                <a:cs typeface="Times New Roman" panose="02020603050405020304" pitchFamily="18" charset="0"/>
              </a:rPr>
              <a:t>ner</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Abraham Isaak Kook </a:t>
            </a:r>
            <a:r>
              <a:rPr lang="ru-RU" sz="2000" i="1" dirty="0">
                <a:effectLst/>
                <a:latin typeface="Times New Roman" panose="02020603050405020304" pitchFamily="18" charset="0"/>
                <a:cs typeface="Times New Roman" panose="02020603050405020304" pitchFamily="18" charset="0"/>
              </a:rPr>
              <a:t>(7 </a:t>
            </a:r>
            <a:r>
              <a:rPr lang="de-DE" sz="2000" i="1" dirty="0">
                <a:latin typeface="Times New Roman" panose="02020603050405020304" pitchFamily="18" charset="0"/>
                <a:cs typeface="Times New Roman" panose="02020603050405020304" pitchFamily="18" charset="0"/>
              </a:rPr>
              <a:t>September</a:t>
            </a:r>
            <a:r>
              <a:rPr lang="ru-RU" sz="2000" i="1" dirty="0">
                <a:effectLst/>
                <a:latin typeface="Times New Roman" panose="02020603050405020304" pitchFamily="18" charset="0"/>
                <a:cs typeface="Times New Roman" panose="02020603050405020304" pitchFamily="18" charset="0"/>
              </a:rPr>
              <a:t> 1865 – 1 </a:t>
            </a:r>
            <a:r>
              <a:rPr lang="de-DE" sz="2000" i="1" dirty="0">
                <a:latin typeface="Times New Roman" panose="02020603050405020304" pitchFamily="18" charset="0"/>
                <a:cs typeface="Times New Roman" panose="02020603050405020304" pitchFamily="18" charset="0"/>
              </a:rPr>
              <a:t>Sptember</a:t>
            </a:r>
            <a:r>
              <a:rPr lang="ru-RU" sz="2000" i="1" dirty="0">
                <a:effectLst/>
                <a:latin typeface="Times New Roman" panose="02020603050405020304" pitchFamily="18" charset="0"/>
                <a:cs typeface="Times New Roman" panose="02020603050405020304" pitchFamily="18" charset="0"/>
              </a:rPr>
              <a:t> 1935)</a:t>
            </a:r>
            <a:r>
              <a:rPr lang="ru-RU" sz="2000" dirty="0">
                <a:latin typeface="Times New Roman" panose="02020603050405020304" pitchFamily="18" charset="0"/>
                <a:cs typeface="Times New Roman" panose="02020603050405020304" pitchFamily="18" charset="0"/>
              </a:rPr>
              <a:t>, der als „Vater“ des religiösen Zionismus gilt, gelang es, wo Alkala</a:t>
            </a:r>
            <a:r>
              <a:rPr lang="en-US" sz="2000" dirty="0">
                <a:latin typeface="Times New Roman" panose="02020603050405020304" pitchFamily="18" charset="0"/>
                <a:cs typeface="Times New Roman" panose="02020603050405020304" pitchFamily="18" charset="0"/>
              </a:rPr>
              <a:t>j</a:t>
            </a:r>
            <a:r>
              <a:rPr lang="ru-RU" sz="2000" dirty="0">
                <a:latin typeface="Times New Roman" panose="02020603050405020304" pitchFamily="18" charset="0"/>
                <a:cs typeface="Times New Roman" panose="02020603050405020304" pitchFamily="18" charset="0"/>
              </a:rPr>
              <a:t> und Kalis</a:t>
            </a:r>
            <a:r>
              <a:rPr lang="en-US" sz="2000" dirty="0">
                <a:latin typeface="Times New Roman" panose="02020603050405020304" pitchFamily="18" charset="0"/>
                <a:cs typeface="Times New Roman" panose="02020603050405020304" pitchFamily="18" charset="0"/>
              </a:rPr>
              <a:t>c</a:t>
            </a:r>
            <a:r>
              <a:rPr lang="ru-RU" sz="2000" dirty="0">
                <a:latin typeface="Times New Roman" panose="02020603050405020304" pitchFamily="18" charset="0"/>
                <a:cs typeface="Times New Roman" panose="02020603050405020304" pitchFamily="18" charset="0"/>
              </a:rPr>
              <a:t>her versagten, Unterstützung für den religiösen Zionismus zu gewinnen. Kook veröffentlichte seinen ersten Aufsatz über den Zionismus, als er Rabbiner in Boiska, Litauen, war. Darin vertrat er die Ansicht, dass der moderne jüdische Nationalismus, selbst in seiner säkularsten Ausprägung, die Göttlichkeit der jüdischen Seele zum Ausdruck bringt und den Beginn des messianischen Zeitalters markiert.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Er gründete in Israel eine zionistische Jeschiwa (eine jüdische Hochschule) und verteidigte die säkularen Zionisten gegen die weit verbreitete religiöse  Gegnerschaft. Kook glaubte, dass die säkularen Zionisten unwissentlich den Messias bringen. Er glaubte, dass alle Juden einen göttlichen Funken in sich tragen, der sie motiviert, den Willen Gottes zu erfüllen, auch wenn sie dies nicht beabsichtigen. Der säkulare Zionismus ist eine Manifestation dieses göttlichen Funkens.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01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Рисунок 2" descr="Изображение выглядит как Человеческое лицо, текст, плакат, искусство&#10;&#10;Контент, сгенерированный ИИ, может содержать ошибки.">
            <a:extLst>
              <a:ext uri="{FF2B5EF4-FFF2-40B4-BE49-F238E27FC236}">
                <a16:creationId xmlns:a16="http://schemas.microsoft.com/office/drawing/2014/main" id="{871950B6-8124-E9E5-F8B6-CAF95F3A8BB1}"/>
              </a:ext>
            </a:extLst>
          </p:cNvPr>
          <p:cNvPicPr>
            <a:picLocks noChangeAspect="1"/>
          </p:cNvPicPr>
          <p:nvPr/>
        </p:nvPicPr>
        <p:blipFill>
          <a:blip r:embed="rId2">
            <a:extLst>
              <a:ext uri="{28A0092B-C50C-407E-A947-70E740481C1C}">
                <a14:useLocalDpi xmlns:a14="http://schemas.microsoft.com/office/drawing/2010/main" val="0"/>
              </a:ext>
            </a:extLst>
          </a:blip>
          <a:srcRect t="15724" r="1" b="1"/>
          <a:stretch/>
        </p:blipFill>
        <p:spPr>
          <a:xfrm>
            <a:off x="196850" y="173518"/>
            <a:ext cx="11798300" cy="6512763"/>
          </a:xfrm>
          <a:prstGeom prst="rect">
            <a:avLst/>
          </a:prstGeom>
        </p:spPr>
      </p:pic>
    </p:spTree>
    <p:extLst>
      <p:ext uri="{BB962C8B-B14F-4D97-AF65-F5344CB8AC3E}">
        <p14:creationId xmlns:p14="http://schemas.microsoft.com/office/powerpoint/2010/main" val="97452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457E35-1F91-53E7-3F78-443956B61571}"/>
              </a:ext>
            </a:extLst>
          </p:cNvPr>
          <p:cNvSpPr txBox="1"/>
          <p:nvPr/>
        </p:nvSpPr>
        <p:spPr>
          <a:xfrm>
            <a:off x="668593" y="1443841"/>
            <a:ext cx="10854813" cy="3970318"/>
          </a:xfrm>
          <a:prstGeom prst="rect">
            <a:avLst/>
          </a:prstGeom>
          <a:noFill/>
        </p:spPr>
        <p:txBody>
          <a:bodyPr wrap="square">
            <a:spAutoFit/>
          </a:bodyPr>
          <a:lstStyle/>
          <a:p>
            <a:pPr algn="just"/>
            <a:r>
              <a:rPr lang="de-DE" sz="2800" b="0" i="0" dirty="0">
                <a:effectLst/>
                <a:latin typeface="Times New Roman" panose="02020603050405020304" pitchFamily="18" charset="0"/>
                <a:cs typeface="Times New Roman" panose="02020603050405020304" pitchFamily="18" charset="0"/>
              </a:rPr>
              <a:t>Für das heutige Bild der religiösen Zionisten sind Die Eroberungen</a:t>
            </a:r>
            <a:r>
              <a:rPr lang="ru-RU" sz="2800" b="0" i="0" dirty="0">
                <a:effectLst/>
                <a:latin typeface="Times New Roman" panose="02020603050405020304" pitchFamily="18" charset="0"/>
                <a:cs typeface="Times New Roman" panose="02020603050405020304" pitchFamily="18" charset="0"/>
              </a:rPr>
              <a:t> </a:t>
            </a:r>
            <a:r>
              <a:rPr lang="de-DE" sz="2800" b="0" i="0" dirty="0">
                <a:effectLst/>
                <a:latin typeface="Times New Roman" panose="02020603050405020304" pitchFamily="18" charset="0"/>
                <a:cs typeface="Times New Roman" panose="02020603050405020304" pitchFamily="18" charset="0"/>
              </a:rPr>
              <a:t>im </a:t>
            </a:r>
            <a:r>
              <a:rPr lang="de-DE" sz="2800" dirty="0">
                <a:latin typeface="Times New Roman" panose="02020603050405020304" pitchFamily="18" charset="0"/>
                <a:cs typeface="Times New Roman" panose="02020603050405020304" pitchFamily="18" charset="0"/>
              </a:rPr>
              <a:t>Sechstagekrieg</a:t>
            </a:r>
            <a:r>
              <a:rPr lang="de-DE" sz="2800" b="0" i="0" dirty="0">
                <a:effectLst/>
                <a:latin typeface="Times New Roman" panose="02020603050405020304" pitchFamily="18" charset="0"/>
                <a:cs typeface="Times New Roman" panose="02020603050405020304" pitchFamily="18" charset="0"/>
              </a:rPr>
              <a:t>, vor allem Jerusalem und das Westjordanland (was dem biblischen </a:t>
            </a:r>
            <a:r>
              <a:rPr lang="de-DE" sz="2800" dirty="0">
                <a:latin typeface="Times New Roman" panose="02020603050405020304" pitchFamily="18" charset="0"/>
                <a:cs typeface="Times New Roman" panose="02020603050405020304" pitchFamily="18" charset="0"/>
              </a:rPr>
              <a:t>Judäa und Samaria</a:t>
            </a:r>
            <a:r>
              <a:rPr lang="de-DE" sz="2800" b="0" i="0" dirty="0">
                <a:effectLst/>
                <a:latin typeface="Times New Roman" panose="02020603050405020304" pitchFamily="18" charset="0"/>
                <a:cs typeface="Times New Roman" panose="02020603050405020304" pitchFamily="18" charset="0"/>
              </a:rPr>
              <a:t> entspricht), entscheidend. Für viele religiöse Zionisten war die Eroberung dieser Gebiete ein Beweis für den begonnenen Erlösungsprozess und die Besiedlung (teils Wiederbesiedlung von im Unabhängigkeitskrieg durch Jordanien und Ägypten zerstörten Siedlungen) des Gebietes die notwendige Folge davon. Deswegen entwickelte sich auch aus ihrer Mitte die Siedlungsbewegung </a:t>
            </a:r>
            <a:r>
              <a:rPr lang="de-DE" sz="2800" dirty="0">
                <a:latin typeface="Times New Roman" panose="02020603050405020304" pitchFamily="18" charset="0"/>
                <a:cs typeface="Times New Roman" panose="02020603050405020304" pitchFamily="18" charset="0"/>
              </a:rPr>
              <a:t>Gusch Emunim</a:t>
            </a:r>
            <a:r>
              <a:rPr lang="de-DE" sz="2800" b="0" i="0" dirty="0">
                <a:effectLst/>
                <a:latin typeface="Times New Roman" panose="02020603050405020304" pitchFamily="18" charset="0"/>
                <a:cs typeface="Times New Roman" panose="02020603050405020304" pitchFamily="18" charset="0"/>
              </a:rPr>
              <a:t>, die den Grundstein für die heute über 300.000 Siedler legte.</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20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Человеческое лицо, головной убор, Борода человека, одежда&#10;&#10;Контент, сгенерированный ИИ, может содержать ошибки.">
            <a:extLst>
              <a:ext uri="{FF2B5EF4-FFF2-40B4-BE49-F238E27FC236}">
                <a16:creationId xmlns:a16="http://schemas.microsoft.com/office/drawing/2014/main" id="{0800A27B-3022-EFD2-51A5-9F3674DCE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03" y="322621"/>
            <a:ext cx="3143250" cy="3143250"/>
          </a:xfrm>
          <a:prstGeom prst="rect">
            <a:avLst/>
          </a:prstGeom>
        </p:spPr>
      </p:pic>
      <p:sp>
        <p:nvSpPr>
          <p:cNvPr id="5" name="TextBox 4">
            <a:extLst>
              <a:ext uri="{FF2B5EF4-FFF2-40B4-BE49-F238E27FC236}">
                <a16:creationId xmlns:a16="http://schemas.microsoft.com/office/drawing/2014/main" id="{6FE36C96-3BD3-6418-F3E3-270CA51A7969}"/>
              </a:ext>
            </a:extLst>
          </p:cNvPr>
          <p:cNvSpPr txBox="1"/>
          <p:nvPr/>
        </p:nvSpPr>
        <p:spPr>
          <a:xfrm>
            <a:off x="3687098" y="403494"/>
            <a:ext cx="7551174" cy="6124754"/>
          </a:xfrm>
          <a:prstGeom prst="rect">
            <a:avLst/>
          </a:prstGeom>
          <a:noFill/>
        </p:spPr>
        <p:txBody>
          <a:bodyPr wrap="square">
            <a:spAutoFit/>
          </a:bodyPr>
          <a:lstStyle/>
          <a:p>
            <a:pPr algn="just"/>
            <a:r>
              <a:rPr lang="de-DE" sz="2800" b="0" i="0" dirty="0">
                <a:effectLst/>
                <a:latin typeface="Times New Roman" panose="02020603050405020304" pitchFamily="18" charset="0"/>
                <a:cs typeface="Times New Roman" panose="02020603050405020304" pitchFamily="18" charset="0"/>
              </a:rPr>
              <a:t>Eine herausgehobene Rolle spielte dabei </a:t>
            </a:r>
            <a:r>
              <a:rPr lang="de-DE" sz="2800" dirty="0">
                <a:latin typeface="Times New Roman" panose="02020603050405020304" pitchFamily="18" charset="0"/>
                <a:cs typeface="Times New Roman" panose="02020603050405020304" pitchFamily="18" charset="0"/>
              </a:rPr>
              <a:t>Zvi Yehuda Kook</a:t>
            </a:r>
            <a:r>
              <a:rPr lang="de-DE" sz="2800" b="0" i="0" dirty="0">
                <a:effectLst/>
                <a:latin typeface="Times New Roman" panose="02020603050405020304" pitchFamily="18" charset="0"/>
                <a:cs typeface="Times New Roman" panose="02020603050405020304" pitchFamily="18" charset="0"/>
              </a:rPr>
              <a:t> (1891–1982), Sohn von Abraham Isaak, der der Mentor der Siedlungsbewegung war und zu einem der wichtigsten Rabbiner der religiösen Zionisten wurde. Für ihn wurde die Besiedlung der besetzten Gebiete zum zentralen religiösen Gebot, da seiner Überzeugung nach dies entscheidend für den nächsten Schritt der begonnenen Erlösung war. Deswegen war sein Verbot bezüglich einer Rückgabe der Gebiete auf der höchsten Stufe angesiedelt, die das Judentum kennt (und sonst nur für Götzenanbetung, Mord und sexuelle Unzucht gilt): „Stirb, aber sündige nicht!“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13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Рисунок 4" descr="Изображение выглядит как Человеческое лицо, человек, одежда, в помещении&#10;&#10;Контент, сгенерированный ИИ, может содержать ошибки.">
            <a:extLst>
              <a:ext uri="{FF2B5EF4-FFF2-40B4-BE49-F238E27FC236}">
                <a16:creationId xmlns:a16="http://schemas.microsoft.com/office/drawing/2014/main" id="{B2CDE8D8-B086-2F40-A804-43FF75D8ABC7}"/>
              </a:ext>
            </a:extLst>
          </p:cNvPr>
          <p:cNvPicPr>
            <a:picLocks noChangeAspect="1"/>
          </p:cNvPicPr>
          <p:nvPr/>
        </p:nvPicPr>
        <p:blipFill>
          <a:blip r:embed="rId2">
            <a:extLst>
              <a:ext uri="{28A0092B-C50C-407E-A947-70E740481C1C}">
                <a14:useLocalDpi xmlns:a14="http://schemas.microsoft.com/office/drawing/2010/main" val="0"/>
              </a:ext>
            </a:extLst>
          </a:blip>
          <a:srcRect b="3506"/>
          <a:stretch/>
        </p:blipFill>
        <p:spPr>
          <a:xfrm>
            <a:off x="1" y="10"/>
            <a:ext cx="8849031"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808EEA1-1EFD-B884-CDC0-D416551B405E}"/>
              </a:ext>
            </a:extLst>
          </p:cNvPr>
          <p:cNvSpPr txBox="1"/>
          <p:nvPr/>
        </p:nvSpPr>
        <p:spPr>
          <a:xfrm>
            <a:off x="6989851" y="1942588"/>
            <a:ext cx="4926846" cy="3742762"/>
          </a:xfrm>
          <a:prstGeom prst="rect">
            <a:avLst/>
          </a:prstGeom>
        </p:spPr>
        <p:txBody>
          <a:bodyPr vert="horz" lIns="91440" tIns="45720" rIns="91440" bIns="45720" rtlCol="0">
            <a:noAutofit/>
          </a:bodyPr>
          <a:lstStyle/>
          <a:p>
            <a:pPr algn="just">
              <a:lnSpc>
                <a:spcPct val="90000"/>
              </a:lnSpc>
              <a:spcAft>
                <a:spcPts val="600"/>
              </a:spcAft>
            </a:pPr>
            <a:r>
              <a:rPr lang="en-US" sz="2000" b="0" i="0" dirty="0">
                <a:effectLst/>
                <a:latin typeface="Times New Roman" panose="02020603050405020304" pitchFamily="18" charset="0"/>
                <a:cs typeface="Times New Roman" panose="02020603050405020304" pitchFamily="18" charset="0"/>
              </a:rPr>
              <a:t>Diese Vorhaben und insbesondere der </a:t>
            </a:r>
            <a:r>
              <a:rPr lang="en-US" sz="2000" dirty="0">
                <a:latin typeface="Times New Roman" panose="02020603050405020304" pitchFamily="18" charset="0"/>
                <a:cs typeface="Times New Roman" panose="02020603050405020304" pitchFamily="18" charset="0"/>
              </a:rPr>
              <a:t>Friedensprozess</a:t>
            </a:r>
            <a:r>
              <a:rPr lang="en-US" sz="2000" b="0" i="0" dirty="0">
                <a:effectLst/>
                <a:latin typeface="Times New Roman" panose="02020603050405020304" pitchFamily="18" charset="0"/>
                <a:cs typeface="Times New Roman" panose="02020603050405020304" pitchFamily="18" charset="0"/>
              </a:rPr>
              <a:t> riefen harsche Ablehnung auf Seiten der Nationalreligiösen hervor und führten in Einzelfällen auch zu extremen Akten der Gewalt. So waren der Versuch, den Tempelberg (mit seinen Moscheen) in die Luft zu sprengen, das Massaker von </a:t>
            </a:r>
            <a:r>
              <a:rPr lang="en-US" sz="2000" dirty="0">
                <a:latin typeface="Times New Roman" panose="02020603050405020304" pitchFamily="18" charset="0"/>
                <a:cs typeface="Times New Roman" panose="02020603050405020304" pitchFamily="18" charset="0"/>
              </a:rPr>
              <a:t>Baruch Goldstein</a:t>
            </a:r>
            <a:r>
              <a:rPr lang="en-US" sz="2000" b="0" i="0" dirty="0">
                <a:effectLst/>
                <a:latin typeface="Times New Roman" panose="02020603050405020304" pitchFamily="18" charset="0"/>
                <a:cs typeface="Times New Roman" panose="02020603050405020304" pitchFamily="18" charset="0"/>
              </a:rPr>
              <a:t>, der 29 Muslime tötete und über 100 verwundete, und natürlich der Mord an Yitzchak Rabin (wegen seiner Friedenspläne) Reaktionen von extremistischen religiösen Zionisten auf Vorhaben, das für sie „heilige Land“ preiszugeben.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2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Рисунок 2" descr="Изображение выглядит как часы, дизайн&#10;&#10;Контент, сгенерированный ИИ, может содержать ошибки.">
            <a:extLst>
              <a:ext uri="{FF2B5EF4-FFF2-40B4-BE49-F238E27FC236}">
                <a16:creationId xmlns:a16="http://schemas.microsoft.com/office/drawing/2014/main" id="{7B989B95-15FF-CE47-6316-87915C5D1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730" y="382902"/>
            <a:ext cx="3145353" cy="743447"/>
          </a:xfrm>
          <a:prstGeom prst="rect">
            <a:avLst/>
          </a:prstGeom>
        </p:spPr>
      </p:pic>
      <p:sp>
        <p:nvSpPr>
          <p:cNvPr id="4" name="Rectangle 2">
            <a:extLst>
              <a:ext uri="{FF2B5EF4-FFF2-40B4-BE49-F238E27FC236}">
                <a16:creationId xmlns:a16="http://schemas.microsoft.com/office/drawing/2014/main" id="{A4A6332A-33A0-8E3D-1FCA-B3F048892343}"/>
              </a:ext>
            </a:extLst>
          </p:cNvPr>
          <p:cNvSpPr>
            <a:spLocks noChangeArrowheads="1"/>
          </p:cNvSpPr>
          <p:nvPr/>
        </p:nvSpPr>
        <p:spPr bwMode="auto">
          <a:xfrm>
            <a:off x="668592" y="1080182"/>
            <a:ext cx="7659331" cy="31393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effectLst/>
                <a:latin typeface="Times New Roman" panose="02020603050405020304" pitchFamily="18" charset="0"/>
                <a:cs typeface="Times New Roman" panose="02020603050405020304" pitchFamily="18" charset="0"/>
              </a:rPr>
              <a:t>Mafdal</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hebräisch</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he-IL" altLang="ru-RU" b="0" i="0" u="none" strike="noStrike" cap="none" normalizeH="0" baseline="0" dirty="0">
                <a:ln>
                  <a:noFill/>
                </a:ln>
                <a:effectLst/>
                <a:latin typeface="Times New Roman" panose="02020603050405020304" pitchFamily="18" charset="0"/>
                <a:cs typeface="Times New Roman" panose="02020603050405020304" pitchFamily="18" charset="0"/>
              </a:rPr>
              <a:t>מפד״ל</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deutsch </a:t>
            </a:r>
            <a:r>
              <a:rPr kumimoji="0" lang="ru-RU" altLang="ru-RU" b="1" i="0" u="none" strike="noStrike" cap="none" normalizeH="0" baseline="0" dirty="0">
                <a:ln>
                  <a:noFill/>
                </a:ln>
                <a:effectLst/>
                <a:latin typeface="Times New Roman" panose="02020603050405020304" pitchFamily="18" charset="0"/>
                <a:cs typeface="Times New Roman" panose="02020603050405020304" pitchFamily="18" charset="0"/>
              </a:rPr>
              <a:t>Nationalreligiöse Partei</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hebräisch</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he-IL" altLang="ru-RU" b="0" i="0" u="none" strike="noStrike" cap="none" normalizeH="0" baseline="0" dirty="0">
                <a:ln>
                  <a:noFill/>
                </a:ln>
                <a:effectLst/>
                <a:latin typeface="Times New Roman" panose="02020603050405020304" pitchFamily="18" charset="0"/>
                <a:cs typeface="Times New Roman" panose="02020603050405020304" pitchFamily="18" charset="0"/>
              </a:rPr>
              <a:t>מפלגה דתית לאומית</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1" u="none" strike="noStrike" cap="none" normalizeH="0" baseline="0" dirty="0">
                <a:ln>
                  <a:noFill/>
                </a:ln>
                <a:effectLst/>
                <a:latin typeface="Times New Roman" panose="02020603050405020304" pitchFamily="18" charset="0"/>
                <a:cs typeface="Times New Roman" panose="02020603050405020304" pitchFamily="18" charset="0"/>
              </a:rPr>
              <a:t>Miflaga datit le'umit</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war eine </a:t>
            </a:r>
            <a:r>
              <a:rPr lang="ru-RU" altLang="ru-RU" dirty="0">
                <a:latin typeface="Times New Roman" panose="02020603050405020304" pitchFamily="18" charset="0"/>
                <a:cs typeface="Times New Roman" panose="02020603050405020304" pitchFamily="18" charset="0"/>
              </a:rPr>
              <a:t>religiöse</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zionistische</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und </a:t>
            </a:r>
            <a:r>
              <a:rPr lang="ru-RU" altLang="ru-RU" dirty="0">
                <a:latin typeface="Times New Roman" panose="02020603050405020304" pitchFamily="18" charset="0"/>
                <a:cs typeface="Times New Roman" panose="02020603050405020304" pitchFamily="18" charset="0"/>
              </a:rPr>
              <a:t>nationalistische</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Partei in Israel</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die von 1956 bis 2008 bestand. Die Partei wurde von </a:t>
            </a:r>
            <a:r>
              <a:rPr lang="ru-RU" altLang="ru-RU" dirty="0">
                <a:latin typeface="Times New Roman" panose="02020603050405020304" pitchFamily="18" charset="0"/>
                <a:cs typeface="Times New Roman" panose="02020603050405020304" pitchFamily="18" charset="0"/>
              </a:rPr>
              <a:t>orthodoxen Juden</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sowohl </a:t>
            </a:r>
            <a:r>
              <a:rPr lang="ru-RU" altLang="ru-RU" dirty="0">
                <a:latin typeface="Times New Roman" panose="02020603050405020304" pitchFamily="18" charset="0"/>
                <a:cs typeface="Times New Roman" panose="02020603050405020304" pitchFamily="18" charset="0"/>
              </a:rPr>
              <a:t>sephardischer</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als auch </a:t>
            </a:r>
            <a:r>
              <a:rPr lang="ru-RU" altLang="ru-RU" dirty="0">
                <a:latin typeface="Times New Roman" panose="02020603050405020304" pitchFamily="18" charset="0"/>
                <a:cs typeface="Times New Roman" panose="02020603050405020304" pitchFamily="18" charset="0"/>
              </a:rPr>
              <a:t>aschkenasischer</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Herkunft gewählt. Sie wurde teilweise als extrem rechts eingestuft. Anfang November 2008 kündigten die Mafdal sowie die </a:t>
            </a:r>
            <a:r>
              <a:rPr lang="ru-RU" altLang="ru-RU" dirty="0">
                <a:latin typeface="Times New Roman" panose="02020603050405020304" pitchFamily="18" charset="0"/>
                <a:cs typeface="Times New Roman" panose="02020603050405020304" pitchFamily="18" charset="0"/>
              </a:rPr>
              <a:t>Nationale Union</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aus </a:t>
            </a:r>
            <a:r>
              <a:rPr lang="ru-RU" altLang="ru-RU" dirty="0">
                <a:latin typeface="Times New Roman" panose="02020603050405020304" pitchFamily="18" charset="0"/>
                <a:cs typeface="Times New Roman" panose="02020603050405020304" pitchFamily="18" charset="0"/>
              </a:rPr>
              <a:t>Moledet</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und </a:t>
            </a:r>
            <a:r>
              <a:rPr lang="ru-RU" altLang="ru-RU" dirty="0">
                <a:latin typeface="Times New Roman" panose="02020603050405020304" pitchFamily="18" charset="0"/>
                <a:cs typeface="Times New Roman" panose="02020603050405020304" pitchFamily="18" charset="0"/>
              </a:rPr>
              <a:t>Tkuma</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(„Wiedergeburt“) (jedoch ohne </a:t>
            </a:r>
            <a:r>
              <a:rPr lang="ru-RU" altLang="ru-RU" dirty="0">
                <a:latin typeface="Times New Roman" panose="02020603050405020304" pitchFamily="18" charset="0"/>
                <a:cs typeface="Times New Roman" panose="02020603050405020304" pitchFamily="18" charset="0"/>
              </a:rPr>
              <a:t>Achi</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an, sich zu einer neuen rechten und religiös-zionistischen Partei</a:t>
            </a:r>
            <a:r>
              <a:rPr lang="ru-RU" altLang="ru-RU" dirty="0">
                <a:latin typeface="Times New Roman" panose="02020603050405020304" pitchFamily="18" charset="0"/>
                <a:cs typeface="Times New Roman" panose="02020603050405020304" pitchFamily="18" charset="0"/>
              </a:rPr>
              <a:t> </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namens </a:t>
            </a:r>
            <a:r>
              <a:rPr lang="ru-RU" altLang="ru-RU" dirty="0">
                <a:latin typeface="Times New Roman" panose="02020603050405020304" pitchFamily="18" charset="0"/>
                <a:cs typeface="Times New Roman" panose="02020603050405020304" pitchFamily="18" charset="0"/>
              </a:rPr>
              <a:t>Ha-Bajit ha-Jehudi</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1" u="none" strike="noStrike" cap="none" normalizeH="0" baseline="0" dirty="0">
                <a:ln>
                  <a:noFill/>
                </a:ln>
                <a:effectLst/>
                <a:latin typeface="Times New Roman" panose="02020603050405020304" pitchFamily="18" charset="0"/>
                <a:cs typeface="Times New Roman" panose="02020603050405020304" pitchFamily="18" charset="0"/>
              </a:rPr>
              <a:t>Jüdisches Heim</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zusammenzuschließen. Auf dem Parteitag am 18. November 2008 stimmte die Mehrheit der Delegierten daraufhin für eine Auflösung der Mafdal. </a:t>
            </a:r>
          </a:p>
        </p:txBody>
      </p:sp>
      <p:sp>
        <p:nvSpPr>
          <p:cNvPr id="6" name="TextBox 5">
            <a:extLst>
              <a:ext uri="{FF2B5EF4-FFF2-40B4-BE49-F238E27FC236}">
                <a16:creationId xmlns:a16="http://schemas.microsoft.com/office/drawing/2014/main" id="{684522B6-B09D-AC00-C1B0-C29416BF62AC}"/>
              </a:ext>
            </a:extLst>
          </p:cNvPr>
          <p:cNvSpPr txBox="1"/>
          <p:nvPr/>
        </p:nvSpPr>
        <p:spPr>
          <a:xfrm>
            <a:off x="4866967" y="4816561"/>
            <a:ext cx="6705115" cy="1200329"/>
          </a:xfrm>
          <a:prstGeom prst="rect">
            <a:avLst/>
          </a:prstGeom>
          <a:noFill/>
        </p:spPr>
        <p:txBody>
          <a:bodyPr wrap="square">
            <a:spAutoFit/>
          </a:bodyPr>
          <a:lstStyle/>
          <a:p>
            <a:pPr algn="just"/>
            <a:r>
              <a:rPr lang="de-DE" b="0" i="0" dirty="0">
                <a:solidFill>
                  <a:srgbClr val="202122"/>
                </a:solidFill>
                <a:effectLst/>
                <a:latin typeface="Times New Roman" panose="02020603050405020304" pitchFamily="18" charset="0"/>
                <a:cs typeface="Times New Roman" panose="02020603050405020304" pitchFamily="18" charset="0"/>
              </a:rPr>
              <a:t>Die NRP selbst wurde immer mehr zu einer Partei der Falken. „Für Moderate oder Pazifisten war kein Platz mehr in der NRP angesichts der immer stärker werdenden Siedlerfraktion“, erläutert David Glas, Pazifist und Knessetabgeordneter der NRP zwischen 1977 und 1981.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442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69297-AEE2-DE00-F9A4-C52B1C343B82}"/>
              </a:ext>
            </a:extLst>
          </p:cNvPr>
          <p:cNvSpPr txBox="1"/>
          <p:nvPr/>
        </p:nvSpPr>
        <p:spPr>
          <a:xfrm>
            <a:off x="825909" y="1763982"/>
            <a:ext cx="10766323" cy="4093428"/>
          </a:xfrm>
          <a:prstGeom prst="rect">
            <a:avLst/>
          </a:prstGeom>
          <a:noFill/>
        </p:spPr>
        <p:txBody>
          <a:bodyPr wrap="square">
            <a:spAutoFit/>
          </a:bodyPr>
          <a:lstStyle/>
          <a:p>
            <a:pPr algn="just"/>
            <a:r>
              <a:rPr lang="de-DE" sz="2000" b="1" i="0" dirty="0">
                <a:effectLst/>
                <a:latin typeface="Times New Roman" panose="02020603050405020304" pitchFamily="18" charset="0"/>
                <a:cs typeface="Times New Roman" panose="02020603050405020304" pitchFamily="18" charset="0"/>
              </a:rPr>
              <a:t>Meimad</a:t>
            </a:r>
            <a:r>
              <a:rPr lang="de-DE" sz="2000" b="0" i="0" dirty="0">
                <a:effectLst/>
                <a:latin typeface="Times New Roman" panose="02020603050405020304" pitchFamily="18" charset="0"/>
                <a:cs typeface="Times New Roman" panose="02020603050405020304" pitchFamily="18" charset="0"/>
              </a:rPr>
              <a:t> (</a:t>
            </a:r>
            <a:r>
              <a:rPr lang="he-IL" sz="2000" b="0" i="0" dirty="0">
                <a:effectLst/>
                <a:latin typeface="Times New Roman" panose="02020603050405020304" pitchFamily="18" charset="0"/>
                <a:cs typeface="Times New Roman" panose="02020603050405020304" pitchFamily="18" charset="0"/>
              </a:rPr>
              <a:t>מימ״ד, </a:t>
            </a:r>
            <a:r>
              <a:rPr lang="de-DE" sz="2000" dirty="0">
                <a:latin typeface="Times New Roman" panose="02020603050405020304" pitchFamily="18" charset="0"/>
                <a:cs typeface="Times New Roman" panose="02020603050405020304" pitchFamily="18" charset="0"/>
              </a:rPr>
              <a:t>Akronym</a:t>
            </a:r>
            <a:r>
              <a:rPr lang="de-DE" sz="2000" b="0" i="0" dirty="0">
                <a:effectLst/>
                <a:latin typeface="Times New Roman" panose="02020603050405020304" pitchFamily="18" charset="0"/>
                <a:cs typeface="Times New Roman" panose="02020603050405020304" pitchFamily="18" charset="0"/>
              </a:rPr>
              <a:t> von </a:t>
            </a:r>
            <a:r>
              <a:rPr lang="de-DE" sz="2000" b="0" i="1" dirty="0">
                <a:effectLst/>
                <a:latin typeface="Times New Roman" panose="02020603050405020304" pitchFamily="18" charset="0"/>
                <a:cs typeface="Times New Roman" panose="02020603050405020304" pitchFamily="18" charset="0"/>
              </a:rPr>
              <a:t>Medina Jehudit, Medina Demokratit</a:t>
            </a:r>
            <a:r>
              <a:rPr lang="de-DE" sz="2000" b="0" i="0" dirty="0">
                <a:effectLst/>
                <a:latin typeface="Times New Roman" panose="02020603050405020304" pitchFamily="18" charset="0"/>
                <a:cs typeface="Times New Roman" panose="02020603050405020304" pitchFamily="18" charset="0"/>
              </a:rPr>
              <a:t>, hebr.: </a:t>
            </a:r>
            <a:r>
              <a:rPr lang="he-IL" sz="2000" b="0" i="0" dirty="0">
                <a:effectLst/>
                <a:latin typeface="Times New Roman" panose="02020603050405020304" pitchFamily="18" charset="0"/>
                <a:cs typeface="Times New Roman" panose="02020603050405020304" pitchFamily="18" charset="0"/>
              </a:rPr>
              <a:t>מדינה יהודית, מדינה דמוקרטית, </a:t>
            </a:r>
            <a:r>
              <a:rPr lang="de-DE" sz="2000" b="0" i="0" dirty="0">
                <a:effectLst/>
                <a:latin typeface="Times New Roman" panose="02020603050405020304" pitchFamily="18" charset="0"/>
                <a:cs typeface="Times New Roman" panose="02020603050405020304" pitchFamily="18" charset="0"/>
              </a:rPr>
              <a:t>Jüdischer Staat, Demokratischer Staat) ist eine 1988 gegründete </a:t>
            </a:r>
            <a:r>
              <a:rPr lang="de-DE" sz="2000" dirty="0">
                <a:latin typeface="Times New Roman" panose="02020603050405020304" pitchFamily="18" charset="0"/>
                <a:cs typeface="Times New Roman" panose="02020603050405020304" pitchFamily="18" charset="0"/>
              </a:rPr>
              <a:t>israelische</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Linkspartei</a:t>
            </a:r>
            <a:r>
              <a:rPr lang="de-DE" sz="2000" b="0" i="0" dirty="0">
                <a:effectLst/>
                <a:latin typeface="Times New Roman" panose="02020603050405020304" pitchFamily="18" charset="0"/>
                <a:cs typeface="Times New Roman" panose="02020603050405020304" pitchFamily="18" charset="0"/>
              </a:rPr>
              <a:t>. Sie betont die Vereinbarkeit der Werte der </a:t>
            </a:r>
            <a:r>
              <a:rPr lang="de-DE" sz="2000" dirty="0">
                <a:latin typeface="Times New Roman" panose="02020603050405020304" pitchFamily="18" charset="0"/>
                <a:cs typeface="Times New Roman" panose="02020603050405020304" pitchFamily="18" charset="0"/>
              </a:rPr>
              <a:t>Halacha</a:t>
            </a:r>
            <a:r>
              <a:rPr lang="de-DE" sz="2000" b="0" i="0" dirty="0">
                <a:effectLst/>
                <a:latin typeface="Times New Roman" panose="02020603050405020304" pitchFamily="18" charset="0"/>
                <a:cs typeface="Times New Roman" panose="02020603050405020304" pitchFamily="18" charset="0"/>
              </a:rPr>
              <a:t> mit denen der </a:t>
            </a:r>
            <a:r>
              <a:rPr lang="de-DE" sz="2000" dirty="0">
                <a:latin typeface="Times New Roman" panose="02020603050405020304" pitchFamily="18" charset="0"/>
                <a:cs typeface="Times New Roman" panose="02020603050405020304" pitchFamily="18" charset="0"/>
              </a:rPr>
              <a:t>Demokratie</a:t>
            </a:r>
            <a:r>
              <a:rPr lang="de-DE" sz="2000" b="0" i="0" dirty="0">
                <a:effectLst/>
                <a:latin typeface="Times New Roman" panose="02020603050405020304" pitchFamily="18" charset="0"/>
                <a:cs typeface="Times New Roman" panose="02020603050405020304" pitchFamily="18" charset="0"/>
              </a:rPr>
              <a:t> und stellt sich als </a:t>
            </a:r>
            <a:r>
              <a:rPr lang="de-DE" sz="2000" dirty="0">
                <a:latin typeface="Times New Roman" panose="02020603050405020304" pitchFamily="18" charset="0"/>
                <a:cs typeface="Times New Roman" panose="02020603050405020304" pitchFamily="18" charset="0"/>
              </a:rPr>
              <a:t>religiös-zionistische</a:t>
            </a:r>
            <a:r>
              <a:rPr lang="de-DE" sz="2000" b="0" i="0" dirty="0">
                <a:effectLst/>
                <a:latin typeface="Times New Roman" panose="02020603050405020304" pitchFamily="18" charset="0"/>
                <a:cs typeface="Times New Roman" panose="02020603050405020304" pitchFamily="18" charset="0"/>
              </a:rPr>
              <a:t> Alternative zur </a:t>
            </a:r>
            <a:r>
              <a:rPr lang="de-DE" sz="2000" dirty="0">
                <a:latin typeface="Times New Roman" panose="02020603050405020304" pitchFamily="18" charset="0"/>
                <a:cs typeface="Times New Roman" panose="02020603050405020304" pitchFamily="18" charset="0"/>
              </a:rPr>
              <a:t>Nationalreligiösen Partei</a:t>
            </a:r>
            <a:r>
              <a:rPr lang="de-DE" sz="2000" b="0" i="0" dirty="0">
                <a:effectLst/>
                <a:latin typeface="Times New Roman" panose="02020603050405020304" pitchFamily="18" charset="0"/>
                <a:cs typeface="Times New Roman" panose="02020603050405020304" pitchFamily="18" charset="0"/>
              </a:rPr>
              <a:t> dar.</a:t>
            </a:r>
          </a:p>
          <a:p>
            <a:pPr algn="just"/>
            <a:r>
              <a:rPr lang="de-DE" sz="2000" b="0" i="0" dirty="0">
                <a:effectLst/>
                <a:latin typeface="Times New Roman" panose="02020603050405020304" pitchFamily="18" charset="0"/>
                <a:cs typeface="Times New Roman" panose="02020603050405020304" pitchFamily="18" charset="0"/>
              </a:rPr>
              <a:t>Sie ist oft mit der </a:t>
            </a:r>
            <a:r>
              <a:rPr lang="de-DE" sz="2000" dirty="0">
                <a:latin typeface="Times New Roman" panose="02020603050405020304" pitchFamily="18" charset="0"/>
                <a:cs typeface="Times New Roman" panose="02020603050405020304" pitchFamily="18" charset="0"/>
              </a:rPr>
              <a:t>Arbeitspartei</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Awoda</a:t>
            </a:r>
            <a:r>
              <a:rPr lang="ru-RU" sz="2000" dirty="0">
                <a:latin typeface="Times New Roman" panose="02020603050405020304" pitchFamily="18" charset="0"/>
                <a:cs typeface="Times New Roman" panose="02020603050405020304" pitchFamily="18" charset="0"/>
              </a:rPr>
              <a:t>)</a:t>
            </a:r>
            <a:r>
              <a:rPr lang="de-DE" sz="2000" b="0" i="0" dirty="0">
                <a:effectLst/>
                <a:latin typeface="Times New Roman" panose="02020603050405020304" pitchFamily="18" charset="0"/>
                <a:cs typeface="Times New Roman" panose="02020603050405020304" pitchFamily="18" charset="0"/>
              </a:rPr>
              <a:t> verbündet und trat </a:t>
            </a:r>
            <a:r>
              <a:rPr lang="de-DE" sz="2000" dirty="0">
                <a:latin typeface="Times New Roman" panose="02020603050405020304" pitchFamily="18" charset="0"/>
                <a:cs typeface="Times New Roman" panose="02020603050405020304" pitchFamily="18" charset="0"/>
              </a:rPr>
              <a:t>1999</a:t>
            </a:r>
            <a:r>
              <a:rPr lang="de-DE" sz="2000" b="0" i="0" dirty="0">
                <a:effectLst/>
                <a:latin typeface="Times New Roman" panose="02020603050405020304" pitchFamily="18" charset="0"/>
                <a:cs typeface="Times New Roman" panose="02020603050405020304" pitchFamily="18" charset="0"/>
              </a:rPr>
              <a:t> dem Wahlbündnis </a:t>
            </a:r>
            <a:r>
              <a:rPr lang="de-DE" sz="2000" dirty="0">
                <a:latin typeface="Times New Roman" panose="02020603050405020304" pitchFamily="18" charset="0"/>
                <a:cs typeface="Times New Roman" panose="02020603050405020304" pitchFamily="18" charset="0"/>
              </a:rPr>
              <a:t>Ehud Baraks</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Jisrael Achat</a:t>
            </a:r>
            <a:r>
              <a:rPr lang="de-DE" sz="2000" b="0" i="0" dirty="0">
                <a:effectLst/>
                <a:latin typeface="Times New Roman" panose="02020603050405020304" pitchFamily="18" charset="0"/>
                <a:cs typeface="Times New Roman" panose="02020603050405020304" pitchFamily="18" charset="0"/>
              </a:rPr>
              <a:t> (Ein </a:t>
            </a:r>
            <a:r>
              <a:rPr lang="de-DE" sz="2000" dirty="0">
                <a:latin typeface="Times New Roman" panose="02020603050405020304" pitchFamily="18" charset="0"/>
                <a:cs typeface="Times New Roman" panose="02020603050405020304" pitchFamily="18" charset="0"/>
              </a:rPr>
              <a:t>Israel</a:t>
            </a:r>
            <a:r>
              <a:rPr lang="de-DE" sz="2000" b="0" i="0" dirty="0">
                <a:effectLst/>
                <a:latin typeface="Times New Roman" panose="02020603050405020304" pitchFamily="18" charset="0"/>
                <a:cs typeface="Times New Roman" panose="02020603050405020304" pitchFamily="18" charset="0"/>
              </a:rPr>
              <a:t>), bei. Der Grund dafür lag ihren eigenen Aussagen gemäß darin, dass alle anderen religiösen Parteien </a:t>
            </a:r>
            <a:r>
              <a:rPr lang="de-DE" sz="2000" dirty="0">
                <a:latin typeface="Times New Roman" panose="02020603050405020304" pitchFamily="18" charset="0"/>
                <a:cs typeface="Times New Roman" panose="02020603050405020304" pitchFamily="18" charset="0"/>
              </a:rPr>
              <a:t>Benjamin Netanjahu</a:t>
            </a:r>
            <a:r>
              <a:rPr lang="de-DE" sz="2000" b="0" i="0" dirty="0">
                <a:effectLst/>
                <a:latin typeface="Times New Roman" panose="02020603050405020304" pitchFamily="18" charset="0"/>
                <a:cs typeface="Times New Roman" panose="02020603050405020304" pitchFamily="18" charset="0"/>
              </a:rPr>
              <a:t> unterstützten und dessen Wahlkampagne den Eindruck erweckte, es sei eine religiöse Pflicht, für die rechten Parteien zu stimmen.</a:t>
            </a:r>
          </a:p>
          <a:p>
            <a:pPr algn="just"/>
            <a:r>
              <a:rPr lang="de-DE" sz="2000" b="0" i="0" dirty="0">
                <a:effectLst/>
                <a:latin typeface="Times New Roman" panose="02020603050405020304" pitchFamily="18" charset="0"/>
                <a:cs typeface="Times New Roman" panose="02020603050405020304" pitchFamily="18" charset="0"/>
              </a:rPr>
              <a:t>Die Meimad vertritt, bis auf die Betonung religiöser Fragen, ähnliche Werte wie auch andere sozialdemokratische Parteien. Sie setzt sich für den Religionsunterricht in Israels öffentlichen Schulen ein und unterstützt </a:t>
            </a:r>
            <a:r>
              <a:rPr lang="de-DE" sz="2000" dirty="0">
                <a:latin typeface="Times New Roman" panose="02020603050405020304" pitchFamily="18" charset="0"/>
                <a:cs typeface="Times New Roman" panose="02020603050405020304" pitchFamily="18" charset="0"/>
              </a:rPr>
              <a:t>Rabbinatsgerichte</a:t>
            </a:r>
            <a:r>
              <a:rPr lang="de-DE" sz="2000" b="0" i="0" dirty="0">
                <a:effectLst/>
                <a:latin typeface="Times New Roman" panose="02020603050405020304" pitchFamily="18" charset="0"/>
                <a:cs typeface="Times New Roman" panose="02020603050405020304" pitchFamily="18" charset="0"/>
              </a:rPr>
              <a:t> neben den Zivilgerichten. Die Partei wurde bis zu dessen Tod von </a:t>
            </a:r>
            <a:r>
              <a:rPr lang="de-DE" sz="2000" dirty="0">
                <a:latin typeface="Times New Roman" panose="02020603050405020304" pitchFamily="18" charset="0"/>
                <a:cs typeface="Times New Roman" panose="02020603050405020304" pitchFamily="18" charset="0"/>
              </a:rPr>
              <a:t>Rabbi</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Jehuda Amital</a:t>
            </a:r>
            <a:r>
              <a:rPr lang="de-DE" sz="2000" b="0" i="0" dirty="0">
                <a:effectLst/>
                <a:latin typeface="Times New Roman" panose="02020603050405020304" pitchFamily="18" charset="0"/>
                <a:cs typeface="Times New Roman" panose="02020603050405020304" pitchFamily="18" charset="0"/>
              </a:rPr>
              <a:t> geführt. Bei den </a:t>
            </a:r>
            <a:r>
              <a:rPr lang="de-DE" sz="2000" dirty="0">
                <a:latin typeface="Times New Roman" panose="02020603050405020304" pitchFamily="18" charset="0"/>
                <a:cs typeface="Times New Roman" panose="02020603050405020304" pitchFamily="18" charset="0"/>
              </a:rPr>
              <a:t>Knesset-Wahlen von 2003</a:t>
            </a:r>
            <a:r>
              <a:rPr lang="de-DE" sz="2000" b="0" i="0" dirty="0">
                <a:effectLst/>
                <a:latin typeface="Times New Roman" panose="02020603050405020304" pitchFamily="18" charset="0"/>
                <a:cs typeface="Times New Roman" panose="02020603050405020304" pitchFamily="18" charset="0"/>
              </a:rPr>
              <a:t> errang sie zusammen mit der Arbeitspartei 14,5 % der Stimmen.</a:t>
            </a:r>
          </a:p>
        </p:txBody>
      </p:sp>
      <p:pic>
        <p:nvPicPr>
          <p:cNvPr id="5" name="Рисунок 4" descr="Изображение выглядит как Графика, Шрифт, графический дизайн, силуэт&#10;&#10;Контент, сгенерированный ИИ, может содержать ошибки.">
            <a:extLst>
              <a:ext uri="{FF2B5EF4-FFF2-40B4-BE49-F238E27FC236}">
                <a16:creationId xmlns:a16="http://schemas.microsoft.com/office/drawing/2014/main" id="{E05F3275-6F8E-6D9F-64D0-332476F9B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974" y="318781"/>
            <a:ext cx="3500284" cy="1131439"/>
          </a:xfrm>
          <a:prstGeom prst="rect">
            <a:avLst/>
          </a:prstGeom>
        </p:spPr>
      </p:pic>
    </p:spTree>
    <p:extLst>
      <p:ext uri="{BB962C8B-B14F-4D97-AF65-F5344CB8AC3E}">
        <p14:creationId xmlns:p14="http://schemas.microsoft.com/office/powerpoint/2010/main" val="88931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Рисунок 2" descr="Изображение выглядит как Графика, Шрифт, графический дизайн, логотип&#10;&#10;Контент, сгенерированный ИИ, может содержать ошибки.">
            <a:extLst>
              <a:ext uri="{FF2B5EF4-FFF2-40B4-BE49-F238E27FC236}">
                <a16:creationId xmlns:a16="http://schemas.microsoft.com/office/drawing/2014/main" id="{587D29A1-4ED0-3303-6DD0-B36DE99F8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943" y="472409"/>
            <a:ext cx="3143250" cy="2314575"/>
          </a:xfrm>
          <a:prstGeom prst="rect">
            <a:avLst/>
          </a:prstGeom>
        </p:spPr>
      </p:pic>
      <p:sp>
        <p:nvSpPr>
          <p:cNvPr id="4" name="Rectangle 2">
            <a:extLst>
              <a:ext uri="{FF2B5EF4-FFF2-40B4-BE49-F238E27FC236}">
                <a16:creationId xmlns:a16="http://schemas.microsoft.com/office/drawing/2014/main" id="{C830352A-69CC-DFD9-4229-210FE43C136C}"/>
              </a:ext>
            </a:extLst>
          </p:cNvPr>
          <p:cNvSpPr>
            <a:spLocks noChangeArrowheads="1"/>
          </p:cNvSpPr>
          <p:nvPr/>
        </p:nvSpPr>
        <p:spPr bwMode="auto">
          <a:xfrm>
            <a:off x="719290" y="2813916"/>
            <a:ext cx="9840555"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Die</a:t>
            </a:r>
            <a:r>
              <a:rPr kumimoji="0" lang="en-US" altLang="ru-RU"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000" b="1" i="0" u="none" strike="noStrike" cap="none" normalizeH="0" baseline="0" dirty="0">
                <a:ln>
                  <a:noFill/>
                </a:ln>
                <a:effectLst/>
                <a:latin typeface="Times New Roman" panose="02020603050405020304" pitchFamily="18" charset="0"/>
                <a:cs typeface="Times New Roman" panose="02020603050405020304" pitchFamily="18" charset="0"/>
              </a:rPr>
              <a:t>Nationale Union</a:t>
            </a: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 war</a:t>
            </a:r>
            <a:r>
              <a:rPr kumimoji="0" lang="en-US" altLang="ru-RU"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eine </a:t>
            </a:r>
            <a:r>
              <a:rPr lang="ru-RU" altLang="ru-RU" sz="2000" dirty="0">
                <a:latin typeface="Times New Roman" panose="02020603050405020304" pitchFamily="18" charset="0"/>
                <a:cs typeface="Times New Roman" panose="02020603050405020304" pitchFamily="18" charset="0"/>
              </a:rPr>
              <a:t>Listenvereinigung</a:t>
            </a: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 und</a:t>
            </a:r>
            <a:r>
              <a:rPr kumimoji="0" lang="en-US" altLang="ru-RU" sz="2000"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Fraktionsgemeinschaft</a:t>
            </a:r>
            <a:r>
              <a:rPr lang="en-US" altLang="ru-RU" sz="2000" dirty="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nationalistischer</a:t>
            </a:r>
            <a:r>
              <a:rPr lang="en-US" altLang="ru-RU" sz="2000" dirty="0">
                <a:latin typeface="Times New Roman" panose="02020603050405020304" pitchFamily="18" charset="0"/>
                <a:cs typeface="Times New Roman" panose="02020603050405020304" pitchFamily="18" charset="0"/>
              </a:rPr>
              <a:t> </a:t>
            </a:r>
            <a:r>
              <a:rPr lang="ru-RU" altLang="ru-RU" sz="2000" dirty="0">
                <a:latin typeface="Times New Roman" panose="02020603050405020304" pitchFamily="18" charset="0"/>
                <a:cs typeface="Times New Roman" panose="02020603050405020304" pitchFamily="18" charset="0"/>
              </a:rPr>
              <a:t>Parteien</a:t>
            </a: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 in </a:t>
            </a:r>
            <a:r>
              <a:rPr lang="ru-RU" altLang="ru-RU" sz="2000" dirty="0">
                <a:latin typeface="Times New Roman" panose="02020603050405020304" pitchFamily="18" charset="0"/>
                <a:cs typeface="Times New Roman" panose="02020603050405020304" pitchFamily="18" charset="0"/>
              </a:rPr>
              <a:t>Israel</a:t>
            </a:r>
            <a:r>
              <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rPr>
              <a:t>, die zwischen 1999 und 2013 bestand. Im Jahr 2013 wurde die Nationale Union als Bündnis aufgelöst.  </a:t>
            </a:r>
            <a:endParaRPr kumimoji="0" lang="en-US" altLang="ru-RU"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ru-RU" sz="20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de-DE" sz="2000" b="0" i="0" dirty="0">
                <a:effectLst/>
                <a:latin typeface="Times New Roman" panose="02020603050405020304" pitchFamily="18" charset="0"/>
                <a:cs typeface="Times New Roman" panose="02020603050405020304" pitchFamily="18" charset="0"/>
              </a:rPr>
              <a:t>Die Organisation besteht seit 1999 als gemeinsame Liste der drei radikal-nationalistischen Parteien </a:t>
            </a:r>
            <a:r>
              <a:rPr lang="de-DE" sz="2000" dirty="0">
                <a:latin typeface="Times New Roman" panose="02020603050405020304" pitchFamily="18" charset="0"/>
                <a:cs typeface="Times New Roman" panose="02020603050405020304" pitchFamily="18" charset="0"/>
              </a:rPr>
              <a:t>Moledet</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Cherut haChadascha</a:t>
            </a:r>
            <a:r>
              <a:rPr lang="de-DE" sz="2000" b="0" i="0" dirty="0">
                <a:effectLst/>
                <a:latin typeface="Times New Roman" panose="02020603050405020304" pitchFamily="18" charset="0"/>
                <a:cs typeface="Times New Roman" panose="02020603050405020304" pitchFamily="18" charset="0"/>
              </a:rPr>
              <a:t> und </a:t>
            </a:r>
            <a:r>
              <a:rPr lang="de-DE" sz="2000" dirty="0">
                <a:latin typeface="Times New Roman" panose="02020603050405020304" pitchFamily="18" charset="0"/>
                <a:cs typeface="Times New Roman" panose="02020603050405020304" pitchFamily="18" charset="0"/>
              </a:rPr>
              <a:t>Tqumah</a:t>
            </a:r>
            <a:r>
              <a:rPr lang="de-DE" sz="2000" b="0" i="0" dirty="0">
                <a:effectLst/>
                <a:latin typeface="Times New Roman" panose="02020603050405020304" pitchFamily="18" charset="0"/>
                <a:cs typeface="Times New Roman" panose="02020603050405020304" pitchFamily="18" charset="0"/>
              </a:rPr>
              <a:t>. 2000 verließ </a:t>
            </a:r>
            <a:r>
              <a:rPr lang="de-DE" sz="2000" b="0" i="1" dirty="0">
                <a:effectLst/>
                <a:latin typeface="Times New Roman" panose="02020603050405020304" pitchFamily="18" charset="0"/>
                <a:cs typeface="Times New Roman" panose="02020603050405020304" pitchFamily="18" charset="0"/>
              </a:rPr>
              <a:t>Cherut haChadascha</a:t>
            </a:r>
            <a:r>
              <a:rPr lang="de-DE" sz="2000" b="0" i="0" dirty="0">
                <a:effectLst/>
                <a:latin typeface="Times New Roman" panose="02020603050405020304" pitchFamily="18" charset="0"/>
                <a:cs typeface="Times New Roman" panose="02020603050405020304" pitchFamily="18" charset="0"/>
              </a:rPr>
              <a:t> die Union, während die nationalistisch-rechtspopulistische Einwandererpartei </a:t>
            </a:r>
            <a:r>
              <a:rPr lang="de-DE" sz="2000" dirty="0">
                <a:latin typeface="Times New Roman" panose="02020603050405020304" pitchFamily="18" charset="0"/>
                <a:cs typeface="Times New Roman" panose="02020603050405020304" pitchFamily="18" charset="0"/>
              </a:rPr>
              <a:t>Jisra’el Beitenu</a:t>
            </a:r>
            <a:r>
              <a:rPr lang="de-DE" sz="2000" b="0" i="0" dirty="0">
                <a:effectLst/>
                <a:latin typeface="Times New Roman" panose="02020603050405020304" pitchFamily="18" charset="0"/>
                <a:cs typeface="Times New Roman" panose="02020603050405020304" pitchFamily="18" charset="0"/>
              </a:rPr>
              <a:t> der Nationalen Union beitrat.</a:t>
            </a:r>
            <a:r>
              <a:rPr lang="en-US" sz="2000" dirty="0">
                <a:latin typeface="Times New Roman" panose="02020603050405020304" pitchFamily="18" charset="0"/>
                <a:cs typeface="Times New Roman" panose="02020603050405020304" pitchFamily="18" charset="0"/>
              </a:rPr>
              <a:t> </a:t>
            </a:r>
            <a:r>
              <a:rPr lang="de-DE" sz="2000" b="0" i="0" dirty="0">
                <a:effectLst/>
                <a:latin typeface="Times New Roman" panose="02020603050405020304" pitchFamily="18" charset="0"/>
                <a:cs typeface="Times New Roman" panose="02020603050405020304" pitchFamily="18" charset="0"/>
              </a:rPr>
              <a:t>2005 protestierte die Nationale Union gegen die Politik Scharons, der jüdische Siedlungen im </a:t>
            </a:r>
            <a:r>
              <a:rPr lang="de-DE" sz="2000" dirty="0">
                <a:latin typeface="Times New Roman" panose="02020603050405020304" pitchFamily="18" charset="0"/>
                <a:cs typeface="Times New Roman" panose="02020603050405020304" pitchFamily="18" charset="0"/>
              </a:rPr>
              <a:t>Gazastreifen</a:t>
            </a:r>
            <a:r>
              <a:rPr lang="de-DE" sz="2000" b="0" i="0" dirty="0">
                <a:effectLst/>
                <a:latin typeface="Times New Roman" panose="02020603050405020304" pitchFamily="18" charset="0"/>
                <a:cs typeface="Times New Roman" panose="02020603050405020304" pitchFamily="18" charset="0"/>
              </a:rPr>
              <a:t> entfernen ließ.</a:t>
            </a:r>
            <a:endParaRPr kumimoji="0" lang="ru-RU" altLang="ru-RU" sz="2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01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снимок экрана&#10;&#10;Автоматически созданное описание">
            <a:extLst>
              <a:ext uri="{FF2B5EF4-FFF2-40B4-BE49-F238E27FC236}">
                <a16:creationId xmlns:a16="http://schemas.microsoft.com/office/drawing/2014/main" id="{56AD6011-0768-2121-499A-83B388D4E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734" y="13243"/>
            <a:ext cx="4705770" cy="6844757"/>
          </a:xfrm>
          <a:prstGeom prst="rect">
            <a:avLst/>
          </a:prstGeom>
        </p:spPr>
      </p:pic>
    </p:spTree>
    <p:extLst>
      <p:ext uri="{BB962C8B-B14F-4D97-AF65-F5344CB8AC3E}">
        <p14:creationId xmlns:p14="http://schemas.microsoft.com/office/powerpoint/2010/main" val="99732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Графика, Шрифт, снимок экрана, графический дизайн&#10;&#10;Автоматически созданное описание">
            <a:extLst>
              <a:ext uri="{FF2B5EF4-FFF2-40B4-BE49-F238E27FC236}">
                <a16:creationId xmlns:a16="http://schemas.microsoft.com/office/drawing/2014/main" id="{39995F0F-94DD-A0BE-25A2-52E287B50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210" y="91870"/>
            <a:ext cx="4154312" cy="1412466"/>
          </a:xfrm>
          <a:prstGeom prst="rect">
            <a:avLst/>
          </a:prstGeom>
        </p:spPr>
      </p:pic>
      <p:sp>
        <p:nvSpPr>
          <p:cNvPr id="4" name="TextBox 3">
            <a:extLst>
              <a:ext uri="{FF2B5EF4-FFF2-40B4-BE49-F238E27FC236}">
                <a16:creationId xmlns:a16="http://schemas.microsoft.com/office/drawing/2014/main" id="{CBA8B14F-6095-3C4B-BF7E-135EDC76C3E8}"/>
              </a:ext>
            </a:extLst>
          </p:cNvPr>
          <p:cNvSpPr txBox="1"/>
          <p:nvPr/>
        </p:nvSpPr>
        <p:spPr>
          <a:xfrm>
            <a:off x="206478" y="1359060"/>
            <a:ext cx="10176387" cy="3170099"/>
          </a:xfrm>
          <a:prstGeom prst="rect">
            <a:avLst/>
          </a:prstGeom>
          <a:noFill/>
        </p:spPr>
        <p:txBody>
          <a:bodyPr wrap="square">
            <a:spAutoFit/>
          </a:bodyPr>
          <a:lstStyle/>
          <a:p>
            <a:pPr algn="just"/>
            <a:r>
              <a:rPr lang="de-DE" sz="2000" b="0" i="0" dirty="0">
                <a:effectLst/>
                <a:latin typeface="Times New Roman" panose="02020603050405020304" pitchFamily="18" charset="0"/>
                <a:cs typeface="Times New Roman" panose="02020603050405020304" pitchFamily="18" charset="0"/>
              </a:rPr>
              <a:t>Die </a:t>
            </a:r>
            <a:r>
              <a:rPr lang="de-DE" sz="2000" b="1" i="0" dirty="0">
                <a:effectLst/>
                <a:latin typeface="Times New Roman" panose="02020603050405020304" pitchFamily="18" charset="0"/>
                <a:cs typeface="Times New Roman" panose="02020603050405020304" pitchFamily="18" charset="0"/>
              </a:rPr>
              <a:t>Mafdal – HaTzionut HaDatit</a:t>
            </a:r>
            <a:r>
              <a:rPr lang="de-DE" sz="2000" b="0" i="0" dirty="0">
                <a:effectLst/>
                <a:latin typeface="Times New Roman" panose="02020603050405020304" pitchFamily="18" charset="0"/>
                <a:cs typeface="Times New Roman" panose="02020603050405020304" pitchFamily="18" charset="0"/>
              </a:rPr>
              <a:t> (hebräisch </a:t>
            </a:r>
            <a:r>
              <a:rPr lang="he-IL" sz="2000" b="0" i="0" dirty="0">
                <a:effectLst/>
                <a:latin typeface="Times New Roman" panose="02020603050405020304" pitchFamily="18" charset="0"/>
                <a:cs typeface="Times New Roman" panose="02020603050405020304" pitchFamily="18" charset="0"/>
              </a:rPr>
              <a:t>מפלגה דתית לאומית–הציונות הדתית </a:t>
            </a:r>
            <a:r>
              <a:rPr lang="en-US" sz="2000" b="0" i="0" dirty="0">
                <a:effectLst/>
                <a:latin typeface="Times New Roman" panose="02020603050405020304" pitchFamily="18" charset="0"/>
                <a:cs typeface="Times New Roman" panose="02020603050405020304" pitchFamily="18" charset="0"/>
              </a:rPr>
              <a:t> </a:t>
            </a:r>
            <a:r>
              <a:rPr lang="de-DE" sz="2000" b="0" i="0" dirty="0">
                <a:effectLst/>
                <a:latin typeface="Times New Roman" panose="02020603050405020304" pitchFamily="18" charset="0"/>
                <a:cs typeface="Times New Roman" panose="02020603050405020304" pitchFamily="18" charset="0"/>
              </a:rPr>
              <a:t>Miflaga Datit Leumit – HaTzionut HaDatit), zu Deutsch </a:t>
            </a:r>
            <a:r>
              <a:rPr lang="de-DE" sz="2000" b="1" i="0" dirty="0">
                <a:effectLst/>
                <a:latin typeface="Times New Roman" panose="02020603050405020304" pitchFamily="18" charset="0"/>
                <a:cs typeface="Times New Roman" panose="02020603050405020304" pitchFamily="18" charset="0"/>
              </a:rPr>
              <a:t>Nationalreligiöse Partei – Religiöser Zionismus</a:t>
            </a:r>
            <a:r>
              <a:rPr lang="de-DE" sz="2000" b="0" i="0" dirty="0">
                <a:effectLst/>
                <a:latin typeface="Times New Roman" panose="02020603050405020304" pitchFamily="18" charset="0"/>
                <a:cs typeface="Times New Roman" panose="02020603050405020304" pitchFamily="18" charset="0"/>
              </a:rPr>
              <a:t>, ist eine weit rechts stehende </a:t>
            </a:r>
            <a:r>
              <a:rPr lang="de-DE" sz="2000" dirty="0">
                <a:latin typeface="Times New Roman" panose="02020603050405020304" pitchFamily="18" charset="0"/>
                <a:cs typeface="Times New Roman" panose="02020603050405020304" pitchFamily="18" charset="0"/>
              </a:rPr>
              <a:t>religiös-zionistische</a:t>
            </a:r>
            <a:r>
              <a:rPr lang="de-DE" sz="2000" b="0" i="0" dirty="0">
                <a:effectLst/>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politische Partei</a:t>
            </a:r>
            <a:r>
              <a:rPr lang="de-DE" sz="2000" b="0" i="0" dirty="0">
                <a:effectLst/>
                <a:latin typeface="Times New Roman" panose="02020603050405020304" pitchFamily="18" charset="0"/>
                <a:cs typeface="Times New Roman" panose="02020603050405020304" pitchFamily="18" charset="0"/>
              </a:rPr>
              <a:t> in </a:t>
            </a:r>
            <a:r>
              <a:rPr lang="de-DE" sz="2000" dirty="0">
                <a:latin typeface="Times New Roman" panose="02020603050405020304" pitchFamily="18" charset="0"/>
                <a:cs typeface="Times New Roman" panose="02020603050405020304" pitchFamily="18" charset="0"/>
              </a:rPr>
              <a:t>Israel</a:t>
            </a:r>
            <a:r>
              <a:rPr lang="de-DE" sz="2000" b="0" i="0" dirty="0">
                <a:effectLst/>
                <a:latin typeface="Times New Roman" panose="02020603050405020304" pitchFamily="18" charset="0"/>
                <a:cs typeface="Times New Roman" panose="02020603050405020304" pitchFamily="18" charset="0"/>
              </a:rPr>
              <a:t>. Die Partei wurde im August 2023 gegründet, als die beiden Parteien </a:t>
            </a:r>
            <a:r>
              <a:rPr lang="de-DE" sz="2000" dirty="0">
                <a:latin typeface="Times New Roman" panose="02020603050405020304" pitchFamily="18" charset="0"/>
                <a:cs typeface="Times New Roman" panose="02020603050405020304" pitchFamily="18" charset="0"/>
              </a:rPr>
              <a:t>HaTzionut HaDatit</a:t>
            </a:r>
            <a:r>
              <a:rPr lang="de-DE" sz="2000" b="0" i="0" dirty="0">
                <a:effectLst/>
                <a:latin typeface="Times New Roman" panose="02020603050405020304" pitchFamily="18" charset="0"/>
                <a:cs typeface="Times New Roman" panose="02020603050405020304" pitchFamily="18" charset="0"/>
              </a:rPr>
              <a:t> (Religiös-Zionistische Partei) und </a:t>
            </a:r>
            <a:r>
              <a:rPr lang="de-DE" sz="2000" dirty="0">
                <a:latin typeface="Times New Roman" panose="02020603050405020304" pitchFamily="18" charset="0"/>
                <a:cs typeface="Times New Roman" panose="02020603050405020304" pitchFamily="18" charset="0"/>
              </a:rPr>
              <a:t>HaBajit haJehudi</a:t>
            </a:r>
            <a:r>
              <a:rPr lang="de-DE" sz="2000" b="0" i="0" dirty="0">
                <a:effectLst/>
                <a:latin typeface="Times New Roman" panose="02020603050405020304" pitchFamily="18" charset="0"/>
                <a:cs typeface="Times New Roman" panose="02020603050405020304" pitchFamily="18" charset="0"/>
              </a:rPr>
              <a:t> (Jüdische Heimat) vereinbarten, zu fusionieren. Es wird erwartet, dass die Fusion der ehemaligen Religiös-Zionistischen Partei einen Einfluss auf kommunaler Ebene verschafft, während die Jüdische Heimat etwas Macht erlangen kann, nachdem sie bei der </a:t>
            </a:r>
            <a:r>
              <a:rPr lang="de-DE" sz="2000" dirty="0">
                <a:latin typeface="Times New Roman" panose="02020603050405020304" pitchFamily="18" charset="0"/>
                <a:cs typeface="Times New Roman" panose="02020603050405020304" pitchFamily="18" charset="0"/>
              </a:rPr>
              <a:t>Parlamentswahl in Israel 2022</a:t>
            </a:r>
            <a:r>
              <a:rPr lang="de-DE" sz="2000" b="0" i="0" dirty="0">
                <a:effectLst/>
                <a:latin typeface="Times New Roman" panose="02020603050405020304" pitchFamily="18" charset="0"/>
                <a:cs typeface="Times New Roman" panose="02020603050405020304" pitchFamily="18" charset="0"/>
              </a:rPr>
              <a:t> keine Sitze gewonnen hatte.</a:t>
            </a:r>
            <a:r>
              <a:rPr lang="ru-RU" sz="2000" b="0" i="0" dirty="0">
                <a:effectLst/>
                <a:latin typeface="Times New Roman" panose="02020603050405020304" pitchFamily="18" charset="0"/>
                <a:cs typeface="Times New Roman" panose="02020603050405020304" pitchFamily="18" charset="0"/>
              </a:rPr>
              <a:t> </a:t>
            </a:r>
            <a:r>
              <a:rPr lang="de-DE" sz="2000" b="1" i="0" dirty="0">
                <a:effectLst/>
                <a:latin typeface="Times New Roman" panose="02020603050405020304" pitchFamily="18" charset="0"/>
                <a:cs typeface="Times New Roman" panose="02020603050405020304" pitchFamily="18" charset="0"/>
              </a:rPr>
              <a:t>Partei­vorsitzender</a:t>
            </a:r>
            <a:r>
              <a:rPr lang="ru-RU" sz="2000" b="1" i="0" dirty="0">
                <a:effectLst/>
                <a:latin typeface="Times New Roman" panose="02020603050405020304" pitchFamily="18" charset="0"/>
                <a:cs typeface="Times New Roman" panose="02020603050405020304" pitchFamily="18" charset="0"/>
              </a:rPr>
              <a:t> - </a:t>
            </a:r>
            <a:r>
              <a:rPr lang="de-DE" sz="2000" b="1"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Bezalel Joel Smotric</a:t>
            </a:r>
            <a:r>
              <a:rPr lang="en-US" sz="20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t>
            </a:r>
            <a:endParaRPr lang="de-DE" sz="20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just"/>
            <a:endParaRPr lang="ru-RU"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DDACEF8-E8CB-E582-D2A9-08C4049DD837}"/>
              </a:ext>
            </a:extLst>
          </p:cNvPr>
          <p:cNvSpPr txBox="1"/>
          <p:nvPr/>
        </p:nvSpPr>
        <p:spPr>
          <a:xfrm>
            <a:off x="2113935" y="4483277"/>
            <a:ext cx="9871587" cy="2031325"/>
          </a:xfrm>
          <a:prstGeom prst="rect">
            <a:avLst/>
          </a:prstGeom>
          <a:noFill/>
        </p:spPr>
        <p:txBody>
          <a:bodyPr wrap="square">
            <a:spAutoFit/>
          </a:bodyPr>
          <a:lstStyle/>
          <a:p>
            <a:pPr algn="just"/>
            <a:r>
              <a:rPr lang="de-DE" b="0" i="0" dirty="0">
                <a:effectLst/>
                <a:latin typeface="Times New Roman" panose="02020603050405020304" pitchFamily="18" charset="0"/>
                <a:cs typeface="Times New Roman" panose="02020603050405020304" pitchFamily="18" charset="0"/>
              </a:rPr>
              <a:t>Die Partei fordert unter anderem eine weitere Stärkung der „jüdisch-religiösen Identität Israels“ und den Ausbau der israelischen Siedlungen. Sie spricht sich unmissverständlich gegen die Gründung eines palästinensischen Staates aus. Die Partei tritt für „traditionelle Familienwerte“ ein and lehnt das Recht auf Abtreibung, die gleichgeschlechtliche Ehe und die Einführung der Zivilehe ab. Außerdem befürwortet die Partei die Ausweitung des Religionsunterrichts auch an staatlichen Schulen sowie die verstärkte Finanzierung religiöser Erziehung und des Studiums der </a:t>
            </a:r>
            <a:r>
              <a:rPr lang="de-DE" dirty="0">
                <a:latin typeface="Times New Roman" panose="02020603050405020304" pitchFamily="18" charset="0"/>
                <a:cs typeface="Times New Roman" panose="02020603050405020304" pitchFamily="18" charset="0"/>
              </a:rPr>
              <a:t>Torah</a:t>
            </a:r>
            <a:r>
              <a:rPr lang="de-DE" b="0" i="0" dirty="0">
                <a:effectLst/>
                <a:latin typeface="Times New Roman" panose="02020603050405020304" pitchFamily="18" charset="0"/>
                <a:cs typeface="Times New Roman" panose="02020603050405020304" pitchFamily="18" charset="0"/>
              </a:rPr>
              <a:t>; sie ist kategorisch gegen eine Trennung von Staat und Religion in Israel.</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2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9867F50-FE72-59A0-9B3B-8CA3E14B90E9}"/>
              </a:ext>
            </a:extLst>
          </p:cNvPr>
          <p:cNvSpPr txBox="1"/>
          <p:nvPr/>
        </p:nvSpPr>
        <p:spPr>
          <a:xfrm>
            <a:off x="700548" y="622484"/>
            <a:ext cx="4619621" cy="5168716"/>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Bezalel Smotrich setzt sich für die Ausweitung der israelischen Siedlungen im Westjordanland und auf den Golanhöhen, für eine weitere Stärkung der jüdisch-religiösen Identität Israels sowie für konservativ-religiöse Werte und Positionen ein.</a:t>
            </a:r>
          </a:p>
          <a:p>
            <a:pPr indent="-228600" algn="just">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Smotrich gehört, gemeinsam mit einigen anderen religiösen Knesset-Abgeordneten, zu den Unterstützern eines Gesetzentwurfs, demzufolge jüdische religiöse Gesetze (Torah und Halacha) in der staatlichen Gesetzgebung Israels verstärkt berücksichtigt werden müssten.</a:t>
            </a:r>
          </a:p>
          <a:p>
            <a:pPr indent="-228600" algn="just">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Im Januar 2023 sagte Smotrich: „Ich bin ein homophober </a:t>
            </a:r>
            <a:r>
              <a:rPr lang="en-US" sz="2000" dirty="0">
                <a:latin typeface="Times New Roman" panose="02020603050405020304" pitchFamily="18" charset="0"/>
                <a:cs typeface="Times New Roman" panose="02020603050405020304" pitchFamily="18" charset="0"/>
              </a:rPr>
              <a:t>Faschist</a:t>
            </a:r>
            <a:r>
              <a:rPr lang="en-US" sz="2000" b="0" i="0" dirty="0">
                <a:effectLst/>
                <a:latin typeface="Times New Roman" panose="02020603050405020304" pitchFamily="18" charset="0"/>
                <a:cs typeface="Times New Roman" panose="02020603050405020304" pitchFamily="18" charset="0"/>
              </a:rPr>
              <a:t>, aber ich halte mein Wort“, und fügte hinzu: „Ich werde Schwule nicht </a:t>
            </a:r>
            <a:r>
              <a:rPr lang="en-US" sz="2000" dirty="0">
                <a:latin typeface="Times New Roman" panose="02020603050405020304" pitchFamily="18" charset="0"/>
                <a:cs typeface="Times New Roman" panose="02020603050405020304" pitchFamily="18" charset="0"/>
              </a:rPr>
              <a:t>steinigen</a:t>
            </a:r>
            <a:r>
              <a:rPr lang="en-US" sz="2000" b="0" i="0" dirty="0">
                <a:effectLst/>
                <a:latin typeface="Times New Roman" panose="02020603050405020304" pitchFamily="18" charset="0"/>
                <a:cs typeface="Times New Roman" panose="02020603050405020304" pitchFamily="18" charset="0"/>
              </a:rPr>
              <a:t>, und ihr werdet mich nicht mit </a:t>
            </a:r>
            <a:r>
              <a:rPr lang="en-US" sz="2000" dirty="0">
                <a:latin typeface="Times New Roman" panose="02020603050405020304" pitchFamily="18" charset="0"/>
                <a:cs typeface="Times New Roman" panose="02020603050405020304" pitchFamily="18" charset="0"/>
              </a:rPr>
              <a:t>Garnelen</a:t>
            </a:r>
            <a:r>
              <a:rPr lang="en-US" sz="2000" b="0" i="0" dirty="0">
                <a:effectLst/>
                <a:latin typeface="Times New Roman" panose="02020603050405020304" pitchFamily="18" charset="0"/>
                <a:cs typeface="Times New Roman" panose="02020603050405020304" pitchFamily="18" charset="0"/>
              </a:rPr>
              <a:t> füttern“</a:t>
            </a:r>
            <a:r>
              <a:rPr lang="en-US" sz="2000" dirty="0">
                <a:latin typeface="Times New Roman" panose="02020603050405020304" pitchFamily="18" charset="0"/>
                <a:cs typeface="Times New Roman" panose="02020603050405020304" pitchFamily="18" charset="0"/>
              </a:rPr>
              <a:t>.</a:t>
            </a:r>
            <a:endParaRPr lang="en-US" sz="2000" b="0" i="0" dirty="0">
              <a:effectLst/>
              <a:latin typeface="Times New Roman" panose="02020603050405020304" pitchFamily="18" charset="0"/>
              <a:cs typeface="Times New Roman" panose="02020603050405020304" pitchFamily="18" charset="0"/>
            </a:endParaRPr>
          </a:p>
        </p:txBody>
      </p:sp>
      <p:pic>
        <p:nvPicPr>
          <p:cNvPr id="5" name="Рисунок 4" descr="Изображение выглядит как Человеческое лицо, одежда, человек, галстук&#10;&#10;Контент, сгенерированный ИИ, может содержать ошибки.">
            <a:extLst>
              <a:ext uri="{FF2B5EF4-FFF2-40B4-BE49-F238E27FC236}">
                <a16:creationId xmlns:a16="http://schemas.microsoft.com/office/drawing/2014/main" id="{26DF9415-1D59-0DAD-E331-CFF4C364EC30}"/>
              </a:ext>
            </a:extLst>
          </p:cNvPr>
          <p:cNvPicPr>
            <a:picLocks noChangeAspect="1"/>
          </p:cNvPicPr>
          <p:nvPr/>
        </p:nvPicPr>
        <p:blipFill>
          <a:blip r:embed="rId2">
            <a:extLst>
              <a:ext uri="{28A0092B-C50C-407E-A947-70E740481C1C}">
                <a14:useLocalDpi xmlns:a14="http://schemas.microsoft.com/office/drawing/2010/main" val="0"/>
              </a:ext>
            </a:extLst>
          </a:blip>
          <a:srcRect t="2427" r="2" b="2080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59434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57442DD-63C7-1134-2CB8-40C65BA23DD1}"/>
              </a:ext>
            </a:extLst>
          </p:cNvPr>
          <p:cNvPicPr>
            <a:picLocks noChangeAspect="1"/>
          </p:cNvPicPr>
          <p:nvPr/>
        </p:nvPicPr>
        <p:blipFill>
          <a:blip r:embed="rId2"/>
          <a:srcRect l="30242" t="29964" r="31170" b="13835"/>
          <a:stretch/>
        </p:blipFill>
        <p:spPr>
          <a:xfrm>
            <a:off x="1750143" y="136581"/>
            <a:ext cx="7964128" cy="6524425"/>
          </a:xfrm>
          <a:prstGeom prst="rect">
            <a:avLst/>
          </a:prstGeom>
        </p:spPr>
      </p:pic>
    </p:spTree>
    <p:extLst>
      <p:ext uri="{BB962C8B-B14F-4D97-AF65-F5344CB8AC3E}">
        <p14:creationId xmlns:p14="http://schemas.microsoft.com/office/powerpoint/2010/main" val="1851102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5C09A4-EADC-0A4D-47FC-D83AD913D3BF}"/>
              </a:ext>
            </a:extLst>
          </p:cNvPr>
          <p:cNvSpPr txBox="1"/>
          <p:nvPr/>
        </p:nvSpPr>
        <p:spPr>
          <a:xfrm>
            <a:off x="1396181" y="2715002"/>
            <a:ext cx="10225549" cy="646331"/>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hlinkClick r:id="rId2"/>
              </a:rPr>
              <a:t>https://www.nytimes.com/2024/05/16/magazine/israel-west-bank-settler-violence-impunity.html</a:t>
            </a:r>
            <a:endParaRPr 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37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5AAD16-3A18-26B8-899F-F8B05FDE9B13}"/>
              </a:ext>
            </a:extLst>
          </p:cNvPr>
          <p:cNvSpPr/>
          <p:nvPr/>
        </p:nvSpPr>
        <p:spPr>
          <a:xfrm rot="19305444">
            <a:off x="163513" y="93573"/>
            <a:ext cx="6096000" cy="6124754"/>
          </a:xfrm>
          <a:prstGeom prst="rect">
            <a:avLst/>
          </a:prstGeom>
        </p:spPr>
        <p:txBody>
          <a:bodyPr>
            <a:spAutoFit/>
          </a:bodyPr>
          <a:lstStyle/>
          <a:p>
            <a:pPr algn="ctr" eaLnBrk="1" fontAlgn="auto" hangingPunct="1">
              <a:spcBef>
                <a:spcPts val="0"/>
              </a:spcBef>
              <a:spcAft>
                <a:spcPts val="0"/>
              </a:spcAft>
              <a:defRPr/>
            </a:pPr>
            <a:br>
              <a:rPr lang="ru-RU" sz="4000" b="1" dirty="0">
                <a:solidFill>
                  <a:srgbClr val="00B0F0"/>
                </a:solidFill>
                <a:effectLst>
                  <a:outerShdw blurRad="38100" dist="38100" dir="2700000" algn="tl">
                    <a:srgbClr val="000000">
                      <a:alpha val="43137"/>
                    </a:srgbClr>
                  </a:outerShdw>
                </a:effectLst>
                <a:latin typeface="+mn-lt"/>
              </a:rPr>
            </a:br>
            <a:r>
              <a:rPr lang="he-IL" sz="3200" b="1" dirty="0">
                <a:solidFill>
                  <a:schemeClr val="accent4"/>
                </a:solidFill>
                <a:effectLst>
                  <a:outerShdw blurRad="38100" dist="38100" dir="2700000" algn="tl">
                    <a:srgbClr val="000000">
                      <a:alpha val="43137"/>
                    </a:srgbClr>
                  </a:outerShdw>
                </a:effectLst>
                <a:latin typeface="+mn-lt"/>
              </a:rPr>
              <a:t>תודה על תשומת הלב!</a:t>
            </a:r>
            <a:endParaRPr lang="ru-RU" sz="3200" b="1" dirty="0">
              <a:solidFill>
                <a:schemeClr val="accent4"/>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endParaRPr lang="ru-RU" sz="3200" b="1" dirty="0">
              <a:solidFill>
                <a:srgbClr val="00206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uk-UA" sz="3200" b="1" dirty="0">
                <a:solidFill>
                  <a:srgbClr val="0070C0"/>
                </a:solidFill>
                <a:effectLst>
                  <a:outerShdw blurRad="38100" dist="38100" dir="2700000" algn="tl">
                    <a:srgbClr val="000000">
                      <a:alpha val="43137"/>
                    </a:srgbClr>
                  </a:outerShdw>
                </a:effectLst>
                <a:latin typeface="+mn-lt"/>
              </a:rPr>
              <a:t>Дякую за вашу увагу!</a:t>
            </a:r>
          </a:p>
          <a:p>
            <a:pPr algn="ctr" eaLnBrk="1" fontAlgn="auto" hangingPunct="1">
              <a:spcBef>
                <a:spcPts val="0"/>
              </a:spcBef>
              <a:spcAft>
                <a:spcPts val="0"/>
              </a:spcAft>
              <a:defRPr/>
            </a:pPr>
            <a:endParaRPr lang="ru-RU" sz="3200" b="1" dirty="0">
              <a:solidFill>
                <a:srgbClr val="002060"/>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de-DE" sz="3200" b="1" dirty="0">
                <a:effectLst>
                  <a:outerShdw blurRad="38100" dist="38100" dir="2700000" algn="tl">
                    <a:srgbClr val="000000">
                      <a:alpha val="43137"/>
                    </a:srgbClr>
                  </a:outerShdw>
                </a:effectLst>
                <a:latin typeface="+mn-lt"/>
              </a:rPr>
              <a:t>Vielen Dank für Eure Aufmerksamkeit!</a:t>
            </a:r>
          </a:p>
          <a:p>
            <a:pPr algn="ctr" eaLnBrk="1" fontAlgn="auto" hangingPunct="1">
              <a:spcBef>
                <a:spcPts val="0"/>
              </a:spcBef>
              <a:spcAft>
                <a:spcPts val="0"/>
              </a:spcAft>
              <a:defRPr/>
            </a:pPr>
            <a:endParaRPr lang="de-DE" sz="3200" b="1" dirty="0">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ru-RU" sz="3200" b="1" dirty="0">
                <a:solidFill>
                  <a:schemeClr val="accent6"/>
                </a:solidFill>
                <a:effectLst>
                  <a:outerShdw blurRad="38100" dist="38100" dir="2700000" algn="tl">
                    <a:srgbClr val="000000">
                      <a:alpha val="43137"/>
                    </a:srgbClr>
                  </a:outerShdw>
                </a:effectLst>
                <a:latin typeface="+mn-lt"/>
              </a:rPr>
              <a:t>Спасибо за ваше внимание!</a:t>
            </a:r>
            <a:endParaRPr lang="de-DE" sz="3200" b="1" dirty="0">
              <a:solidFill>
                <a:schemeClr val="accent6"/>
              </a:solidFill>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endParaRPr lang="de-DE" sz="3200" b="1" dirty="0">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r>
              <a:rPr lang="en-US" sz="3200" b="1" dirty="0">
                <a:solidFill>
                  <a:srgbClr val="7030A0"/>
                </a:solidFill>
                <a:effectLst>
                  <a:outerShdw blurRad="38100" dist="38100" dir="2700000" algn="tl">
                    <a:srgbClr val="000000">
                      <a:alpha val="43137"/>
                    </a:srgbClr>
                  </a:outerShdw>
                </a:effectLst>
                <a:latin typeface="+mn-lt"/>
              </a:rPr>
              <a:t>Thank you for your attention</a:t>
            </a:r>
            <a:r>
              <a:rPr lang="ru-RU" sz="3200" b="1" dirty="0">
                <a:solidFill>
                  <a:srgbClr val="7030A0"/>
                </a:solidFill>
                <a:effectLst>
                  <a:outerShdw blurRad="38100" dist="38100" dir="2700000" algn="tl">
                    <a:srgbClr val="000000">
                      <a:alpha val="43137"/>
                    </a:srgbClr>
                  </a:outerShdw>
                </a:effectLst>
                <a:latin typeface="+mn-lt"/>
              </a:rPr>
              <a:t>!</a:t>
            </a:r>
            <a:br>
              <a:rPr lang="ru-RU" sz="3200" dirty="0">
                <a:latin typeface="+mn-lt"/>
              </a:rPr>
            </a:br>
            <a:endParaRPr lang="ru-RU" sz="3200" dirty="0">
              <a:latin typeface="+mn-lt"/>
            </a:endParaRPr>
          </a:p>
        </p:txBody>
      </p:sp>
      <p:pic>
        <p:nvPicPr>
          <p:cNvPr id="3" name="Рисунок 3">
            <a:extLst>
              <a:ext uri="{FF2B5EF4-FFF2-40B4-BE49-F238E27FC236}">
                <a16:creationId xmlns:a16="http://schemas.microsoft.com/office/drawing/2014/main" id="{2037D465-E4D7-F773-2871-2EF7FA875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775" y="1001713"/>
            <a:ext cx="3468688"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62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карта, диаграмма, Шрифт&#10;&#10;Автоматически созданное описание">
            <a:extLst>
              <a:ext uri="{FF2B5EF4-FFF2-40B4-BE49-F238E27FC236}">
                <a16:creationId xmlns:a16="http://schemas.microsoft.com/office/drawing/2014/main" id="{2A7045E8-7BCD-44B3-4637-794D6B928500}"/>
              </a:ext>
            </a:extLst>
          </p:cNvPr>
          <p:cNvPicPr>
            <a:picLocks noChangeAspect="1"/>
          </p:cNvPicPr>
          <p:nvPr/>
        </p:nvPicPr>
        <p:blipFill>
          <a:blip r:embed="rId2">
            <a:extLst>
              <a:ext uri="{28A0092B-C50C-407E-A947-70E740481C1C}">
                <a14:useLocalDpi xmlns:a14="http://schemas.microsoft.com/office/drawing/2010/main" val="0"/>
              </a:ext>
            </a:extLst>
          </a:blip>
          <a:srcRect t="22077" b="2434"/>
          <a:stretch/>
        </p:blipFill>
        <p:spPr>
          <a:xfrm>
            <a:off x="20" y="1282"/>
            <a:ext cx="12191980" cy="6856718"/>
          </a:xfrm>
          <a:prstGeom prst="rect">
            <a:avLst/>
          </a:prstGeom>
        </p:spPr>
      </p:pic>
    </p:spTree>
    <p:extLst>
      <p:ext uri="{BB962C8B-B14F-4D97-AF65-F5344CB8AC3E}">
        <p14:creationId xmlns:p14="http://schemas.microsoft.com/office/powerpoint/2010/main" val="185302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карта, атлас&#10;&#10;Автоматически созданное описание">
            <a:extLst>
              <a:ext uri="{FF2B5EF4-FFF2-40B4-BE49-F238E27FC236}">
                <a16:creationId xmlns:a16="http://schemas.microsoft.com/office/drawing/2014/main" id="{8101877C-32DC-3042-5FEB-7C19BD112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0" y="0"/>
            <a:ext cx="6366571" cy="6858000"/>
          </a:xfrm>
          <a:prstGeom prst="rect">
            <a:avLst/>
          </a:prstGeom>
        </p:spPr>
      </p:pic>
      <p:sp>
        <p:nvSpPr>
          <p:cNvPr id="5" name="TextBox 4">
            <a:extLst>
              <a:ext uri="{FF2B5EF4-FFF2-40B4-BE49-F238E27FC236}">
                <a16:creationId xmlns:a16="http://schemas.microsoft.com/office/drawing/2014/main" id="{A29B59EB-1023-2D36-6E44-9445206CFBF5}"/>
              </a:ext>
            </a:extLst>
          </p:cNvPr>
          <p:cNvSpPr txBox="1"/>
          <p:nvPr/>
        </p:nvSpPr>
        <p:spPr>
          <a:xfrm>
            <a:off x="6767144" y="4597793"/>
            <a:ext cx="4994787" cy="1754326"/>
          </a:xfrm>
          <a:prstGeom prst="rect">
            <a:avLst/>
          </a:prstGeom>
          <a:noFill/>
        </p:spPr>
        <p:txBody>
          <a:bodyPr wrap="square">
            <a:spAutoFit/>
          </a:bodyPr>
          <a:lstStyle/>
          <a:p>
            <a:pPr algn="ctr"/>
            <a:r>
              <a:rPr lang="de-DE" i="1" dirty="0">
                <a:solidFill>
                  <a:srgbClr val="1A1A1A"/>
                </a:solidFill>
                <a:effectLst/>
                <a:latin typeface="Times New Roman" panose="02020603050405020304" pitchFamily="18" charset="0"/>
                <a:cs typeface="Times New Roman" panose="02020603050405020304" pitchFamily="18" charset="0"/>
              </a:rPr>
              <a:t>Die Landkarte der südwestlichen Provinzen des europäischen Teils Russlands zeigt den prozentualen Anteil der jüdischen Bevölkerung in der Jüdischen Siedlungslinie nach Landkreisen. Zusammengestellt von V. Alenitsyn. Maßstab in 1 Zoll 100 versts. St. Petersburg, 1884.</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5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одежда, Человеческое лицо, человек&#10;&#10;Автоматически созданное описание">
            <a:extLst>
              <a:ext uri="{FF2B5EF4-FFF2-40B4-BE49-F238E27FC236}">
                <a16:creationId xmlns:a16="http://schemas.microsoft.com/office/drawing/2014/main" id="{EBF80507-48F1-83A8-C481-9207F1C41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00" y="493943"/>
            <a:ext cx="3850640" cy="5901363"/>
          </a:xfrm>
          <a:prstGeom prst="rect">
            <a:avLst/>
          </a:prstGeom>
        </p:spPr>
      </p:pic>
      <p:pic>
        <p:nvPicPr>
          <p:cNvPr id="5" name="Рисунок 4" descr="Изображение выглядит как одежда, человек, текст, черно-белый&#10;&#10;Автоматически созданное описание">
            <a:extLst>
              <a:ext uri="{FF2B5EF4-FFF2-40B4-BE49-F238E27FC236}">
                <a16:creationId xmlns:a16="http://schemas.microsoft.com/office/drawing/2014/main" id="{29518029-4116-22A7-C277-8064562F2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468" y="493943"/>
            <a:ext cx="3931772" cy="5867640"/>
          </a:xfrm>
          <a:prstGeom prst="rect">
            <a:avLst/>
          </a:prstGeom>
        </p:spPr>
      </p:pic>
    </p:spTree>
    <p:extLst>
      <p:ext uri="{BB962C8B-B14F-4D97-AF65-F5344CB8AC3E}">
        <p14:creationId xmlns:p14="http://schemas.microsoft.com/office/powerpoint/2010/main" val="96035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текст, похороны, человек, строительство&#10;&#10;Автоматически созданное описание">
            <a:extLst>
              <a:ext uri="{FF2B5EF4-FFF2-40B4-BE49-F238E27FC236}">
                <a16:creationId xmlns:a16="http://schemas.microsoft.com/office/drawing/2014/main" id="{6CEDEC62-11D6-1D5D-B2CE-413C052F2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22" y="0"/>
            <a:ext cx="9045251" cy="5760720"/>
          </a:xfrm>
          <a:prstGeom prst="rect">
            <a:avLst/>
          </a:prstGeom>
        </p:spPr>
      </p:pic>
      <p:sp>
        <p:nvSpPr>
          <p:cNvPr id="5" name="TextBox 4">
            <a:extLst>
              <a:ext uri="{FF2B5EF4-FFF2-40B4-BE49-F238E27FC236}">
                <a16:creationId xmlns:a16="http://schemas.microsoft.com/office/drawing/2014/main" id="{AC683D97-E9E1-2E55-ABB3-33BB9DE98DC3}"/>
              </a:ext>
            </a:extLst>
          </p:cNvPr>
          <p:cNvSpPr txBox="1"/>
          <p:nvPr/>
        </p:nvSpPr>
        <p:spPr>
          <a:xfrm>
            <a:off x="2094271" y="5829546"/>
            <a:ext cx="9468465" cy="1077218"/>
          </a:xfrm>
          <a:prstGeom prst="rect">
            <a:avLst/>
          </a:prstGeom>
          <a:noFill/>
        </p:spPr>
        <p:txBody>
          <a:bodyPr wrap="square">
            <a:spAutoFit/>
          </a:bodyPr>
          <a:lstStyle/>
          <a:p>
            <a:pPr algn="just"/>
            <a:r>
              <a:rPr lang="de-DE" sz="1600" b="0" i="0" dirty="0">
                <a:effectLst/>
                <a:latin typeface="Times New Roman" panose="02020603050405020304" pitchFamily="18" charset="0"/>
                <a:cs typeface="Times New Roman" panose="02020603050405020304" pitchFamily="18" charset="0"/>
              </a:rPr>
              <a:t>Der </a:t>
            </a:r>
            <a:r>
              <a:rPr lang="de-DE" sz="1600" b="1" i="0" dirty="0">
                <a:effectLst/>
                <a:latin typeface="Times New Roman" panose="02020603050405020304" pitchFamily="18" charset="0"/>
                <a:cs typeface="Times New Roman" panose="02020603050405020304" pitchFamily="18" charset="0"/>
              </a:rPr>
              <a:t>erste Zionistenkongress</a:t>
            </a:r>
            <a:r>
              <a:rPr lang="de-DE" sz="1600" dirty="0">
                <a:latin typeface="Times New Roman" panose="02020603050405020304" pitchFamily="18" charset="0"/>
                <a:cs typeface="Times New Roman" panose="02020603050405020304" pitchFamily="18" charset="0"/>
              </a:rPr>
              <a:t> </a:t>
            </a:r>
            <a:r>
              <a:rPr lang="de-DE" sz="1600" b="0" i="0" dirty="0">
                <a:effectLst/>
                <a:latin typeface="Times New Roman" panose="02020603050405020304" pitchFamily="18" charset="0"/>
                <a:cs typeface="Times New Roman" panose="02020603050405020304" pitchFamily="18" charset="0"/>
              </a:rPr>
              <a:t>sollte zunächst in </a:t>
            </a:r>
            <a:r>
              <a:rPr lang="de-DE" sz="1600" dirty="0">
                <a:latin typeface="Times New Roman" panose="02020603050405020304" pitchFamily="18" charset="0"/>
                <a:cs typeface="Times New Roman" panose="02020603050405020304" pitchFamily="18" charset="0"/>
              </a:rPr>
              <a:t>München</a:t>
            </a:r>
            <a:r>
              <a:rPr lang="de-DE" sz="1600" b="0" i="0" dirty="0">
                <a:effectLst/>
                <a:latin typeface="Times New Roman" panose="02020603050405020304" pitchFamily="18" charset="0"/>
                <a:cs typeface="Times New Roman" panose="02020603050405020304" pitchFamily="18" charset="0"/>
              </a:rPr>
              <a:t> stattfinden. Dies scheiterte aber an der strikten Ablehnung des </a:t>
            </a:r>
            <a:r>
              <a:rPr lang="de-DE" sz="1600" dirty="0">
                <a:latin typeface="Times New Roman" panose="02020603050405020304" pitchFamily="18" charset="0"/>
                <a:cs typeface="Times New Roman" panose="02020603050405020304" pitchFamily="18" charset="0"/>
              </a:rPr>
              <a:t>Allgemeinen deutschen Rabbinerverbandes</a:t>
            </a:r>
            <a:r>
              <a:rPr lang="de-DE" sz="1600" b="0" i="0" dirty="0">
                <a:effectLst/>
                <a:latin typeface="Times New Roman" panose="02020603050405020304" pitchFamily="18" charset="0"/>
                <a:cs typeface="Times New Roman" panose="02020603050405020304" pitchFamily="18" charset="0"/>
              </a:rPr>
              <a:t> und des Vorstandes der </a:t>
            </a:r>
            <a:r>
              <a:rPr lang="de-DE" sz="1600" dirty="0">
                <a:latin typeface="Times New Roman" panose="02020603050405020304" pitchFamily="18" charset="0"/>
                <a:cs typeface="Times New Roman" panose="02020603050405020304" pitchFamily="18" charset="0"/>
              </a:rPr>
              <a:t>Israelitischen Kultusgemeinde Münchens</a:t>
            </a:r>
            <a:r>
              <a:rPr lang="de-DE" sz="1600" b="0" i="0" dirty="0">
                <a:effectLst/>
                <a:latin typeface="Times New Roman" panose="02020603050405020304" pitchFamily="18" charset="0"/>
                <a:cs typeface="Times New Roman" panose="02020603050405020304" pitchFamily="18" charset="0"/>
              </a:rPr>
              <a:t>. Als Alternative fand man Basel, wo der Kongress von </a:t>
            </a:r>
            <a:r>
              <a:rPr lang="de-DE" sz="1600" dirty="0">
                <a:latin typeface="Times New Roman" panose="02020603050405020304" pitchFamily="18" charset="0"/>
                <a:cs typeface="Times New Roman" panose="02020603050405020304" pitchFamily="18" charset="0"/>
              </a:rPr>
              <a:t>David Farbstein</a:t>
            </a:r>
            <a:r>
              <a:rPr lang="de-DE" sz="1600" b="0" i="0" dirty="0">
                <a:effectLst/>
                <a:latin typeface="Times New Roman" panose="02020603050405020304" pitchFamily="18" charset="0"/>
                <a:cs typeface="Times New Roman" panose="02020603050405020304" pitchFamily="18" charset="0"/>
              </a:rPr>
              <a:t> organisiert wurde und vom 29. bis 31. August 1897 stattfand. </a:t>
            </a:r>
            <a:endParaRPr lang="ru-R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18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735FBB9-AC49-EF52-C7A4-93053D6F5476}"/>
              </a:ext>
            </a:extLst>
          </p:cNvPr>
          <p:cNvSpPr>
            <a:spLocks noChangeArrowheads="1"/>
          </p:cNvSpPr>
          <p:nvPr/>
        </p:nvSpPr>
        <p:spPr bwMode="auto">
          <a:xfrm>
            <a:off x="968477" y="1557745"/>
            <a:ext cx="1025504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a:ln>
                  <a:noFill/>
                </a:ln>
                <a:effectLst/>
                <a:latin typeface="Arial" panose="020B0604020202020204" pitchFamily="34" charset="0"/>
              </a:rPr>
              <a:t>Dort wurde das </a:t>
            </a:r>
            <a:r>
              <a:rPr kumimoji="0" lang="ru-RU" altLang="ru-RU" sz="2800" b="0" i="1" u="none" strike="noStrike" cap="none" normalizeH="0" baseline="0" dirty="0">
                <a:ln>
                  <a:noFill/>
                </a:ln>
                <a:effectLst/>
                <a:latin typeface="Arial" panose="020B0604020202020204" pitchFamily="34" charset="0"/>
              </a:rPr>
              <a:t>Basler Programm</a:t>
            </a:r>
            <a:r>
              <a:rPr kumimoji="0" lang="ru-RU" altLang="ru-RU" sz="2800" b="0" i="0" u="none" strike="noStrike" cap="none" normalizeH="0" baseline="0" dirty="0">
                <a:ln>
                  <a:noFill/>
                </a:ln>
                <a:effectLst/>
                <a:latin typeface="Arial" panose="020B0604020202020204" pitchFamily="34" charset="0"/>
              </a:rPr>
              <a:t> formuliert.</a:t>
            </a:r>
            <a:endParaRPr kumimoji="0" lang="en-US" altLang="ru-RU" sz="2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32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200" b="0" i="0" u="none" strike="noStrike" cap="none" normalizeH="0" baseline="0" dirty="0">
                <a:ln>
                  <a:noFill/>
                </a:ln>
                <a:effectLst/>
                <a:latin typeface="Arial" panose="020B0604020202020204" pitchFamily="34" charset="0"/>
              </a:rPr>
              <a:t>„Der Zionismus erstrebt die Schaffung einer öffentlich-rechtlich gesicherten Heimstätte in </a:t>
            </a:r>
            <a:r>
              <a:rPr lang="ru-RU" altLang="ru-RU" sz="3200" dirty="0"/>
              <a:t>Palästina</a:t>
            </a:r>
            <a:r>
              <a:rPr kumimoji="0" lang="ru-RU" altLang="ru-RU" sz="3200" b="0" i="0" u="none" strike="noStrike" cap="none" normalizeH="0" baseline="0" dirty="0">
                <a:ln>
                  <a:noFill/>
                </a:ln>
                <a:effectLst/>
                <a:latin typeface="Arial" panose="020B0604020202020204" pitchFamily="34" charset="0"/>
              </a:rPr>
              <a:t> für diejenigen Juden, die sich nicht anderswo assimilieren können oder wollen.“</a:t>
            </a:r>
          </a:p>
        </p:txBody>
      </p:sp>
    </p:spTree>
    <p:extLst>
      <p:ext uri="{BB962C8B-B14F-4D97-AF65-F5344CB8AC3E}">
        <p14:creationId xmlns:p14="http://schemas.microsoft.com/office/powerpoint/2010/main" val="134390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ACBDBB6-20A1-73FB-EF4A-1AF0A3FD4E3B}"/>
              </a:ext>
            </a:extLst>
          </p:cNvPr>
          <p:cNvPicPr>
            <a:picLocks noChangeAspect="1"/>
          </p:cNvPicPr>
          <p:nvPr/>
        </p:nvPicPr>
        <p:blipFill>
          <a:blip r:embed="rId2"/>
          <a:srcRect l="19833" t="22963" r="24250" b="8593"/>
          <a:stretch/>
        </p:blipFill>
        <p:spPr>
          <a:xfrm>
            <a:off x="1169687" y="0"/>
            <a:ext cx="9960430" cy="6858000"/>
          </a:xfrm>
          <a:prstGeom prst="rect">
            <a:avLst/>
          </a:prstGeom>
        </p:spPr>
      </p:pic>
    </p:spTree>
    <p:extLst>
      <p:ext uri="{BB962C8B-B14F-4D97-AF65-F5344CB8AC3E}">
        <p14:creationId xmlns:p14="http://schemas.microsoft.com/office/powerpoint/2010/main" val="409286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8A5FF63-1FC7-A05C-D39C-8CA916E491CF}"/>
              </a:ext>
            </a:extLst>
          </p:cNvPr>
          <p:cNvSpPr>
            <a:spLocks noChangeArrowheads="1"/>
          </p:cNvSpPr>
          <p:nvPr/>
        </p:nvSpPr>
        <p:spPr bwMode="auto">
          <a:xfrm>
            <a:off x="825910" y="372382"/>
            <a:ext cx="10284541" cy="5280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de-DE" altLang="ru-RU" sz="2000" dirty="0">
                <a:solidFill>
                  <a:srgbClr val="202122"/>
                </a:solidFill>
                <a:latin typeface="Times New Roman" panose="02020603050405020304" pitchFamily="18" charset="0"/>
                <a:cs typeface="Times New Roman" panose="02020603050405020304" pitchFamily="18" charset="0"/>
              </a:rPr>
              <a:t>Außenministerium, 2. November 1917</a:t>
            </a:r>
            <a:endParaRPr lang="ru-RU" altLang="ru-RU" sz="2000" dirty="0">
              <a:solidFill>
                <a:srgbClr val="202122"/>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Verehrter Lord Rothschild,</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ich bin sehr erfreut, Ihnen im Namen der Regierung Seiner Majestät die folgende Erklärung der Sympathie mit den jüdisch-zionistischen Bestrebungen übermitteln zu können, die dem Kabinett vorgelegt und gebilligt worden ist: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1" algn="just" defTabSz="914400" rtl="0" eaLnBrk="0" fontAlgn="base" latinLnBrk="0" hangingPunct="0">
              <a:lnSpc>
                <a:spcPct val="100000"/>
              </a:lnSpc>
              <a:spcBef>
                <a:spcPct val="0"/>
              </a:spcBef>
              <a:spcAft>
                <a:spcPct val="0"/>
              </a:spcAft>
              <a:buClrTx/>
              <a:buSzTx/>
              <a:buFontTx/>
              <a:buNone/>
              <a:tabLst/>
            </a:pPr>
            <a:r>
              <a:rPr kumimoji="0" lang="ru-RU" altLang="ru-RU" sz="2000" b="0" i="1"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Die Regierung Seiner Majestät betrachtet mit Wohlwollen die Errichtung einer nationalen Heimstätte für das jüdische Volk in Palästina und wird ihr Bestes tun, die Erreichung dieses Zieles zu erleichtern, mit der Maßgabe, dass nichts geschehen soll, was die bürgerlichen und religiösen Rechte der bestehenden nicht-jüdischen Gemeinschaften in Palästina oder die Rechte und den politischen Status der Juden in anderen Ländern in Frage stellen könnte.</a:t>
            </a:r>
          </a:p>
          <a:p>
            <a:pPr marL="457200" marR="0" lvl="1" indent="-457200" algn="just"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Ich wäre Ihnen dankbar, wenn Sie diese Erklärung zur Kenntnis der Zionistischen Weltorganisation bringen würden.</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rgbClr val="202122"/>
                </a:solidFill>
                <a:effectLst/>
                <a:latin typeface="Times New Roman" panose="02020603050405020304" pitchFamily="18" charset="0"/>
                <a:cs typeface="Times New Roman" panose="02020603050405020304" pitchFamily="18" charset="0"/>
              </a:rPr>
              <a:t>Ihr ergebener Arthur Balfour</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7938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Breitbild</PresentationFormat>
  <Paragraphs>47</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Aptos</vt:lpstr>
      <vt:lpstr>Aptos Display</vt:lpstr>
      <vt:lpstr>Arial</vt:lpstr>
      <vt:lpstr>Times New Roman</vt:lpstr>
      <vt:lpstr>Тема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Oleksandr Kovtun</dc:creator>
  <cp:lastModifiedBy>Elisa Klapheck</cp:lastModifiedBy>
  <cp:revision>2</cp:revision>
  <dcterms:created xsi:type="dcterms:W3CDTF">2025-02-16T06:34:42Z</dcterms:created>
  <dcterms:modified xsi:type="dcterms:W3CDTF">2025-02-18T13:22:16Z</dcterms:modified>
</cp:coreProperties>
</file>