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8" r:id="rId4"/>
    <p:sldId id="269" r:id="rId5"/>
    <p:sldId id="257" r:id="rId6"/>
    <p:sldId id="261" r:id="rId7"/>
    <p:sldId id="260" r:id="rId8"/>
    <p:sldId id="263" r:id="rId9"/>
    <p:sldId id="265" r:id="rId10"/>
    <p:sldId id="262" r:id="rId11"/>
    <p:sldId id="270" r:id="rId12"/>
    <p:sldId id="271" r:id="rId13"/>
    <p:sldId id="266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C42A98-590B-40B2-AF1D-F1BF5BEAF040}" v="2" dt="2023-11-29T18:14:11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6" d="100"/>
          <a:sy n="66" d="100"/>
        </p:scale>
        <p:origin x="5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4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9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8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2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4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9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5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8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2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9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6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391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2525" y="4274545"/>
            <a:ext cx="5827349" cy="1423012"/>
          </a:xfrm>
        </p:spPr>
        <p:txBody>
          <a:bodyPr>
            <a:normAutofit/>
          </a:bodyPr>
          <a:lstStyle/>
          <a:p>
            <a:pPr algn="l"/>
            <a:r>
              <a:rPr lang="hu-HU" dirty="0">
                <a:cs typeface="Calibri Light"/>
              </a:rPr>
              <a:t>L</a:t>
            </a:r>
            <a:r>
              <a:rPr lang="de-DE" dirty="0">
                <a:cs typeface="Calibri Light"/>
              </a:rPr>
              <a:t>o </a:t>
            </a:r>
            <a:r>
              <a:rPr lang="hu-HU" dirty="0" err="1">
                <a:cs typeface="Calibri Light"/>
              </a:rPr>
              <a:t>katuv</a:t>
            </a:r>
            <a:r>
              <a:rPr lang="hu-HU" dirty="0">
                <a:cs typeface="Calibri Light"/>
              </a:rPr>
              <a:t> </a:t>
            </a:r>
            <a:r>
              <a:rPr lang="hu-HU" dirty="0" err="1">
                <a:cs typeface="Calibri Light"/>
              </a:rPr>
              <a:t>bSsela</a:t>
            </a:r>
            <a:br>
              <a:rPr lang="hu-HU" dirty="0">
                <a:cs typeface="Calibri Light"/>
              </a:rPr>
            </a:br>
            <a:r>
              <a:rPr lang="de-DE" sz="3200" b="1" i="0" dirty="0">
                <a:effectLst/>
                <a:latin typeface="Calibri" panose="020F0502020204030204" pitchFamily="34" charset="0"/>
              </a:rPr>
              <a:t>Es ist nicht in Stein gemeißelt</a:t>
            </a:r>
            <a:endParaRPr lang="de-DE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l"/>
            <a:r>
              <a:rPr lang="hu-HU" dirty="0" err="1">
                <a:cs typeface="Calibri"/>
              </a:rPr>
              <a:t>Wie</a:t>
            </a:r>
            <a:r>
              <a:rPr lang="hu-HU" dirty="0">
                <a:cs typeface="Calibri"/>
              </a:rPr>
              <a:t> </a:t>
            </a:r>
            <a:r>
              <a:rPr lang="hu-HU" dirty="0" err="1">
                <a:cs typeface="Calibri"/>
              </a:rPr>
              <a:t>entstand</a:t>
            </a:r>
            <a:r>
              <a:rPr lang="hu-HU" dirty="0">
                <a:cs typeface="Calibri"/>
              </a:rPr>
              <a:t> </a:t>
            </a:r>
            <a:r>
              <a:rPr lang="hu-HU" dirty="0" err="1">
                <a:cs typeface="Calibri"/>
              </a:rPr>
              <a:t>unsere</a:t>
            </a:r>
            <a:r>
              <a:rPr lang="hu-HU" dirty="0">
                <a:cs typeface="Calibri"/>
              </a:rPr>
              <a:t> </a:t>
            </a:r>
            <a:r>
              <a:rPr lang="hu-HU" dirty="0" err="1">
                <a:cs typeface="Calibri"/>
              </a:rPr>
              <a:t>Liturgie</a:t>
            </a:r>
            <a:r>
              <a:rPr lang="hu-HU" dirty="0">
                <a:cs typeface="Calibri"/>
              </a:rPr>
              <a:t>?</a:t>
            </a:r>
          </a:p>
          <a:p>
            <a:pPr algn="l"/>
            <a:r>
              <a:rPr lang="hu-HU" dirty="0" err="1">
                <a:cs typeface="Calibri"/>
              </a:rPr>
              <a:t>Die</a:t>
            </a:r>
            <a:r>
              <a:rPr lang="hu-HU" dirty="0">
                <a:cs typeface="Calibri"/>
              </a:rPr>
              <a:t> </a:t>
            </a:r>
            <a:r>
              <a:rPr lang="hu-HU" dirty="0" err="1">
                <a:cs typeface="Calibri"/>
              </a:rPr>
              <a:t>Entwicklung</a:t>
            </a:r>
            <a:r>
              <a:rPr lang="hu-HU" dirty="0">
                <a:cs typeface="Calibri"/>
              </a:rPr>
              <a:t> von </a:t>
            </a:r>
            <a:r>
              <a:rPr lang="hu-HU" dirty="0" err="1">
                <a:cs typeface="Calibri"/>
              </a:rPr>
              <a:t>Birkhot</a:t>
            </a:r>
            <a:r>
              <a:rPr lang="hu-HU" dirty="0">
                <a:cs typeface="Calibri"/>
              </a:rPr>
              <a:t> </a:t>
            </a:r>
            <a:r>
              <a:rPr lang="hu-HU" dirty="0" err="1">
                <a:cs typeface="Calibri"/>
              </a:rPr>
              <a:t>haSchachar</a:t>
            </a:r>
            <a:r>
              <a:rPr lang="hu-HU" dirty="0">
                <a:cs typeface="Calibri"/>
              </a:rPr>
              <a:t> – </a:t>
            </a:r>
            <a:r>
              <a:rPr lang="hu-HU" dirty="0" err="1">
                <a:cs typeface="Calibri"/>
              </a:rPr>
              <a:t>die</a:t>
            </a:r>
            <a:r>
              <a:rPr lang="hu-HU" dirty="0">
                <a:cs typeface="Calibri"/>
              </a:rPr>
              <a:t> </a:t>
            </a:r>
            <a:r>
              <a:rPr lang="hu-HU" dirty="0" err="1">
                <a:cs typeface="Calibri"/>
              </a:rPr>
              <a:t>Segnungen</a:t>
            </a:r>
            <a:r>
              <a:rPr lang="hu-HU" dirty="0">
                <a:cs typeface="Calibri"/>
              </a:rPr>
              <a:t> am </a:t>
            </a:r>
            <a:r>
              <a:rPr lang="hu-HU" dirty="0" err="1">
                <a:cs typeface="Calibri"/>
              </a:rPr>
              <a:t>Morgen</a:t>
            </a:r>
            <a:r>
              <a:rPr lang="hu-HU" dirty="0">
                <a:cs typeface="Calibri"/>
              </a:rPr>
              <a:t> und </a:t>
            </a:r>
          </a:p>
          <a:p>
            <a:pPr algn="l"/>
            <a:r>
              <a:rPr lang="hu-HU" dirty="0" err="1">
                <a:cs typeface="Calibri"/>
              </a:rPr>
              <a:t>die</a:t>
            </a:r>
            <a:r>
              <a:rPr lang="hu-HU" dirty="0">
                <a:cs typeface="Calibri"/>
              </a:rPr>
              <a:t> Mi </a:t>
            </a:r>
            <a:r>
              <a:rPr lang="hu-HU" dirty="0" err="1">
                <a:cs typeface="Calibri"/>
              </a:rPr>
              <a:t>scheBerach</a:t>
            </a:r>
            <a:r>
              <a:rPr lang="hu-HU" dirty="0">
                <a:cs typeface="Calibri"/>
              </a:rPr>
              <a:t> </a:t>
            </a:r>
            <a:r>
              <a:rPr lang="hu-HU" dirty="0" err="1">
                <a:cs typeface="Calibri"/>
              </a:rPr>
              <a:t>Gebete</a:t>
            </a:r>
            <a:endParaRPr lang="hu-H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B4DF3-C4F7-6FE1-9AB4-9F0648ED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err="1"/>
              <a:t>Die</a:t>
            </a:r>
            <a:r>
              <a:rPr lang="hu-HU" dirty="0"/>
              <a:t> Mi </a:t>
            </a:r>
            <a:r>
              <a:rPr lang="hu-HU" dirty="0" err="1"/>
              <a:t>scheBerakh</a:t>
            </a:r>
            <a:r>
              <a:rPr lang="hu-HU" dirty="0"/>
              <a:t> </a:t>
            </a:r>
            <a:r>
              <a:rPr lang="hu-HU" dirty="0" err="1"/>
              <a:t>Gebete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DC9619-CC4F-3C04-2336-0CD8D3003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44170"/>
            <a:r>
              <a:rPr lang="hu-HU" dirty="0" err="1">
                <a:cs typeface="Arial"/>
              </a:rPr>
              <a:t>Aufbau</a:t>
            </a:r>
            <a:r>
              <a:rPr lang="hu-HU" dirty="0">
                <a:cs typeface="Arial"/>
              </a:rPr>
              <a:t>:</a:t>
            </a:r>
          </a:p>
          <a:p>
            <a:pPr algn="just"/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"Mi </a:t>
            </a:r>
            <a:r>
              <a:rPr lang="de-D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de-D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eirach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" und eine Anrufung der Patriarchen; 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2) den Namen der z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segnenden Person; 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3) der Grund, warum sie gesegnet werden sollten; 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4) was für die Person verlangt wird; 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5) die Reaktion der Gemeinde.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4170" indent="-344170"/>
            <a:endParaRPr lang="hu-HU" dirty="0">
              <a:cs typeface="Arial"/>
            </a:endParaRPr>
          </a:p>
          <a:p>
            <a:pPr marL="344170" indent="-344170"/>
            <a:endParaRPr lang="de-D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2767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AADBFB-04CF-4975-D8CD-F0E434BEB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/>
              <a:t>Mi </a:t>
            </a:r>
            <a:r>
              <a:rPr lang="hu-HU" dirty="0" err="1"/>
              <a:t>scheBerakh</a:t>
            </a:r>
            <a:r>
              <a:rPr lang="hu-HU" dirty="0"/>
              <a:t> in </a:t>
            </a:r>
            <a:r>
              <a:rPr lang="hu-HU" dirty="0" err="1"/>
              <a:t>unserer</a:t>
            </a:r>
            <a:r>
              <a:rPr lang="hu-HU" dirty="0"/>
              <a:t> Zeit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B0B09B2-1FFF-B359-6BFF-9D651D84F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Manchmal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ist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eine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Situation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radikal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anders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als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alles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was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man je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zuvor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erlebt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hat,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dass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sich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alte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Worte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nicht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ausreichend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anfühlen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dass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neue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Gebete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erdacht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werden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müssen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um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den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Ängsten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der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Zeit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eine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Sprache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zu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geben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3845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0C0792-320B-A14B-0BF3-8B043307F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/>
              <a:t>Mi </a:t>
            </a:r>
            <a:r>
              <a:rPr lang="hu-HU" dirty="0" err="1"/>
              <a:t>scheBerakh</a:t>
            </a:r>
            <a:r>
              <a:rPr lang="hu-HU" dirty="0"/>
              <a:t> in </a:t>
            </a:r>
            <a:r>
              <a:rPr lang="hu-HU" dirty="0" err="1"/>
              <a:t>unserer</a:t>
            </a:r>
            <a:r>
              <a:rPr lang="hu-HU" dirty="0"/>
              <a:t> Zeit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6CBC0E-37AA-E0D3-B0D7-1EB345DEF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/>
              <a:t>COVID-19 </a:t>
            </a:r>
          </a:p>
          <a:p>
            <a:pPr algn="just"/>
            <a:r>
              <a:rPr lang="de-DE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Das 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Gebet inmitten der Pandemie Rabbiner Ephraim </a:t>
            </a:r>
            <a:r>
              <a:rPr lang="de-D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Mirvis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Das Gebet für die Heiler von Rabbinerin Ayelet S. Cohen 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Ein Gebet der Hoffnung während dieser Pandemie von Rabbinerin Naomi Levy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dirty="0"/>
          </a:p>
          <a:p>
            <a:r>
              <a:rPr lang="hu-HU" dirty="0"/>
              <a:t>Israel-</a:t>
            </a:r>
            <a:r>
              <a:rPr lang="hu-HU" dirty="0" err="1"/>
              <a:t>Krieg</a:t>
            </a:r>
            <a:r>
              <a:rPr lang="hu-HU" dirty="0"/>
              <a:t>. </a:t>
            </a:r>
            <a:r>
              <a:rPr lang="hu-HU" dirty="0" err="1"/>
              <a:t>Die</a:t>
            </a:r>
            <a:r>
              <a:rPr lang="hu-HU" dirty="0"/>
              <a:t> </a:t>
            </a:r>
            <a:r>
              <a:rPr lang="hu-HU" dirty="0" err="1"/>
              <a:t>Gebete</a:t>
            </a:r>
            <a:r>
              <a:rPr lang="hu-HU" dirty="0"/>
              <a:t> von </a:t>
            </a:r>
            <a:r>
              <a:rPr lang="hu-HU" dirty="0" err="1"/>
              <a:t>Gilad</a:t>
            </a:r>
            <a:r>
              <a:rPr lang="hu-HU" dirty="0"/>
              <a:t> </a:t>
            </a:r>
            <a:r>
              <a:rPr lang="hu-HU" dirty="0" err="1"/>
              <a:t>Kariv</a:t>
            </a:r>
            <a:r>
              <a:rPr lang="hu-HU" dirty="0"/>
              <a:t>, Renée </a:t>
            </a:r>
            <a:r>
              <a:rPr lang="hu-HU" dirty="0" err="1"/>
              <a:t>Pfertzel</a:t>
            </a:r>
            <a:r>
              <a:rPr lang="hu-HU" dirty="0"/>
              <a:t> und andere </a:t>
            </a:r>
            <a:r>
              <a:rPr lang="hu-HU" dirty="0" err="1"/>
              <a:t>Rabbiner</a:t>
            </a:r>
            <a:r>
              <a:rPr lang="hu-HU" dirty="0"/>
              <a:t>/Innen</a:t>
            </a:r>
          </a:p>
        </p:txBody>
      </p:sp>
    </p:spTree>
    <p:extLst>
      <p:ext uri="{BB962C8B-B14F-4D97-AF65-F5344CB8AC3E}">
        <p14:creationId xmlns:p14="http://schemas.microsoft.com/office/powerpoint/2010/main" val="2828570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DF580-DD4F-670D-7291-368A0E0F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err="1"/>
              <a:t>Dankeschön</a:t>
            </a:r>
            <a:endParaRPr lang="de-DE" dirty="0" err="1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47BEBE-06C9-3EA0-79EB-7D67B5332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44170"/>
            <a:r>
              <a:rPr lang="de-DE" dirty="0">
                <a:cs typeface="Arial"/>
              </a:rPr>
              <a:t>Special </a:t>
            </a:r>
            <a:r>
              <a:rPr lang="de-DE" dirty="0" err="1">
                <a:cs typeface="Arial"/>
              </a:rPr>
              <a:t>thanks</a:t>
            </a:r>
            <a:r>
              <a:rPr lang="de-DE" dirty="0">
                <a:cs typeface="Arial"/>
              </a:rPr>
              <a:t> </a:t>
            </a:r>
            <a:r>
              <a:rPr lang="de-DE" dirty="0" err="1">
                <a:cs typeface="Arial"/>
              </a:rPr>
              <a:t>to</a:t>
            </a:r>
            <a:r>
              <a:rPr lang="de-DE" dirty="0">
                <a:cs typeface="Arial"/>
              </a:rPr>
              <a:t> Professor, </a:t>
            </a:r>
            <a:r>
              <a:rPr lang="de-DE" dirty="0" err="1">
                <a:cs typeface="Arial"/>
              </a:rPr>
              <a:t>rabbi</a:t>
            </a:r>
            <a:r>
              <a:rPr lang="de-DE" dirty="0">
                <a:cs typeface="Arial"/>
              </a:rPr>
              <a:t> Dalia Marx HUC J.</a:t>
            </a:r>
          </a:p>
          <a:p>
            <a:pPr marL="344170" indent="-344170"/>
            <a:endParaRPr lang="de-DE" dirty="0">
              <a:cs typeface="Arial"/>
            </a:endParaRPr>
          </a:p>
          <a:p>
            <a:pPr marL="344170" indent="-344170"/>
            <a:r>
              <a:rPr lang="de-DE" dirty="0">
                <a:cs typeface="Arial"/>
              </a:rPr>
              <a:t>Kantor.anita49@gmail.com</a:t>
            </a:r>
          </a:p>
        </p:txBody>
      </p:sp>
    </p:spTree>
    <p:extLst>
      <p:ext uri="{BB962C8B-B14F-4D97-AF65-F5344CB8AC3E}">
        <p14:creationId xmlns:p14="http://schemas.microsoft.com/office/powerpoint/2010/main" val="381459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0F538-494C-EA57-29F9-0D2150DD8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cs typeface="Arial"/>
              </a:rPr>
              <a:t>O</a:t>
            </a:r>
            <a:r>
              <a:rPr lang="hu-HU" dirty="0" err="1">
                <a:cs typeface="Arial"/>
              </a:rPr>
              <a:t>pfern</a:t>
            </a:r>
            <a:r>
              <a:rPr lang="de-DE" dirty="0">
                <a:cs typeface="Arial"/>
              </a:rPr>
              <a:t> vs. </a:t>
            </a:r>
            <a:r>
              <a:rPr lang="hu-HU" dirty="0" err="1">
                <a:cs typeface="Arial"/>
              </a:rPr>
              <a:t>Gebete</a:t>
            </a:r>
            <a:endParaRPr lang="de-DE" dirty="0" err="1"/>
          </a:p>
        </p:txBody>
      </p:sp>
      <p:pic>
        <p:nvPicPr>
          <p:cNvPr id="9" name="image1.png" descr="Ein Bild, das Text, Entwurf, Zeichnung, Grafik enthält.&#10;&#10;Automatisch generierte Beschreibung">
            <a:extLst>
              <a:ext uri="{FF2B5EF4-FFF2-40B4-BE49-F238E27FC236}">
                <a16:creationId xmlns:a16="http://schemas.microsoft.com/office/drawing/2014/main" id="{CD050364-4599-65DA-27E8-9BAA6562868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7894" y="1885285"/>
            <a:ext cx="7796212" cy="383573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7755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6BA32A-7FBB-827D-ECA2-CC8A73F9E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u="sng" dirty="0" err="1">
                <a:cs typeface="Arial"/>
              </a:rPr>
              <a:t>Gottesdienst</a:t>
            </a:r>
            <a:r>
              <a:rPr lang="hu-HU" b="1" u="sng" dirty="0">
                <a:cs typeface="Arial"/>
              </a:rPr>
              <a:t>, </a:t>
            </a:r>
            <a:r>
              <a:rPr lang="hu-HU" b="1" u="sng" dirty="0" err="1">
                <a:cs typeface="Arial"/>
              </a:rPr>
              <a:t>Hauptteile</a:t>
            </a:r>
            <a:endParaRPr lang="de-DE" b="1" u="sng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517A8F-D9EC-B44F-17EE-4C29DB26D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44170"/>
            <a:r>
              <a:rPr lang="de-DE" dirty="0" err="1">
                <a:cs typeface="Arial"/>
              </a:rPr>
              <a:t>Birkhot</a:t>
            </a:r>
            <a:r>
              <a:rPr lang="de-DE" dirty="0">
                <a:cs typeface="Arial"/>
              </a:rPr>
              <a:t> </a:t>
            </a:r>
            <a:r>
              <a:rPr lang="de-DE" dirty="0" err="1">
                <a:cs typeface="Arial"/>
              </a:rPr>
              <a:t>HaS</a:t>
            </a:r>
            <a:r>
              <a:rPr lang="hu-HU" dirty="0">
                <a:cs typeface="Arial"/>
              </a:rPr>
              <a:t>c</a:t>
            </a:r>
            <a:r>
              <a:rPr lang="de-DE" dirty="0" err="1">
                <a:cs typeface="Arial"/>
              </a:rPr>
              <a:t>hachar</a:t>
            </a:r>
            <a:r>
              <a:rPr lang="hu-HU" dirty="0">
                <a:cs typeface="Arial"/>
              </a:rPr>
              <a:t> </a:t>
            </a:r>
            <a:r>
              <a:rPr lang="hu-HU" dirty="0" err="1">
                <a:cs typeface="Arial"/>
              </a:rPr>
              <a:t>Persönliches</a:t>
            </a:r>
            <a:endParaRPr lang="de-DE" dirty="0">
              <a:cs typeface="Arial"/>
            </a:endParaRPr>
          </a:p>
          <a:p>
            <a:pPr marL="344170" indent="-344170"/>
            <a:r>
              <a:rPr lang="de-DE" dirty="0" err="1">
                <a:cs typeface="Arial"/>
              </a:rPr>
              <a:t>Psukei</a:t>
            </a:r>
            <a:r>
              <a:rPr lang="de-DE" dirty="0">
                <a:cs typeface="Arial"/>
              </a:rPr>
              <a:t> </a:t>
            </a:r>
            <a:r>
              <a:rPr lang="de-DE" dirty="0" err="1">
                <a:cs typeface="Arial"/>
              </a:rPr>
              <a:t>Dzimra</a:t>
            </a:r>
            <a:r>
              <a:rPr lang="hu-HU" dirty="0">
                <a:cs typeface="Arial"/>
              </a:rPr>
              <a:t>: </a:t>
            </a:r>
            <a:r>
              <a:rPr lang="hu-HU" dirty="0" err="1">
                <a:cs typeface="Arial"/>
              </a:rPr>
              <a:t>Persönliches</a:t>
            </a:r>
            <a:r>
              <a:rPr lang="hu-HU" dirty="0">
                <a:cs typeface="Arial"/>
              </a:rPr>
              <a:t> und </a:t>
            </a:r>
            <a:r>
              <a:rPr lang="hu-HU" dirty="0" err="1">
                <a:cs typeface="Arial"/>
              </a:rPr>
              <a:t>Kehilah</a:t>
            </a:r>
            <a:r>
              <a:rPr lang="hu-HU" dirty="0">
                <a:cs typeface="Arial"/>
              </a:rPr>
              <a:t> </a:t>
            </a:r>
            <a:r>
              <a:rPr lang="hu-HU" sz="1400" dirty="0">
                <a:cs typeface="Arial"/>
              </a:rPr>
              <a:t>(</a:t>
            </a:r>
            <a:r>
              <a:rPr lang="hu-HU" sz="1400" dirty="0" err="1">
                <a:cs typeface="Arial"/>
              </a:rPr>
              <a:t>Die</a:t>
            </a:r>
            <a:r>
              <a:rPr lang="hu-HU" sz="1400" dirty="0">
                <a:cs typeface="Arial"/>
              </a:rPr>
              <a:t> </a:t>
            </a:r>
            <a:r>
              <a:rPr lang="hu-HU" sz="1400" dirty="0" err="1">
                <a:cs typeface="Arial"/>
              </a:rPr>
              <a:t>Betern</a:t>
            </a:r>
            <a:r>
              <a:rPr lang="hu-HU" sz="1400" dirty="0">
                <a:cs typeface="Arial"/>
              </a:rPr>
              <a:t> </a:t>
            </a:r>
            <a:r>
              <a:rPr lang="hu-HU" sz="1400" dirty="0" err="1">
                <a:cs typeface="Arial"/>
              </a:rPr>
              <a:t>müssen</a:t>
            </a:r>
            <a:r>
              <a:rPr lang="hu-HU" sz="1400" dirty="0">
                <a:cs typeface="Arial"/>
              </a:rPr>
              <a:t> </a:t>
            </a:r>
            <a:r>
              <a:rPr lang="hu-HU" sz="1400" dirty="0" err="1">
                <a:cs typeface="Arial"/>
              </a:rPr>
              <a:t>noch</a:t>
            </a:r>
            <a:r>
              <a:rPr lang="hu-HU" sz="1400" dirty="0">
                <a:cs typeface="Arial"/>
              </a:rPr>
              <a:t> </a:t>
            </a:r>
            <a:r>
              <a:rPr lang="hu-HU" sz="1400" dirty="0" err="1">
                <a:cs typeface="Arial"/>
              </a:rPr>
              <a:t>ankommen</a:t>
            </a:r>
            <a:r>
              <a:rPr lang="hu-HU" sz="1400" dirty="0">
                <a:cs typeface="Arial"/>
              </a:rPr>
              <a:t>)</a:t>
            </a:r>
            <a:endParaRPr lang="de-DE" sz="1400" dirty="0">
              <a:cs typeface="Arial"/>
            </a:endParaRPr>
          </a:p>
          <a:p>
            <a:pPr marL="344170" indent="-344170"/>
            <a:r>
              <a:rPr lang="de-DE" dirty="0" err="1">
                <a:cs typeface="Arial"/>
              </a:rPr>
              <a:t>Barchu</a:t>
            </a:r>
            <a:r>
              <a:rPr lang="de-DE" dirty="0">
                <a:cs typeface="Arial"/>
              </a:rPr>
              <a:t> </a:t>
            </a:r>
            <a:r>
              <a:rPr lang="hu-HU" dirty="0">
                <a:cs typeface="Arial"/>
              </a:rPr>
              <a:t>u</a:t>
            </a:r>
            <a:r>
              <a:rPr lang="de-DE" dirty="0" err="1">
                <a:cs typeface="Arial"/>
              </a:rPr>
              <a:t>nd</a:t>
            </a:r>
            <a:r>
              <a:rPr lang="de-DE" dirty="0">
                <a:cs typeface="Arial"/>
              </a:rPr>
              <a:t> </a:t>
            </a:r>
            <a:r>
              <a:rPr lang="de-DE" dirty="0" err="1">
                <a:cs typeface="Arial"/>
              </a:rPr>
              <a:t>Shma</a:t>
            </a:r>
            <a:r>
              <a:rPr lang="hu-HU" dirty="0">
                <a:cs typeface="Arial"/>
              </a:rPr>
              <a:t>: </a:t>
            </a:r>
            <a:r>
              <a:rPr lang="hu-HU" dirty="0" err="1">
                <a:cs typeface="Arial"/>
              </a:rPr>
              <a:t>Kehilah</a:t>
            </a:r>
            <a:endParaRPr lang="de-DE" dirty="0">
              <a:cs typeface="Arial"/>
            </a:endParaRPr>
          </a:p>
          <a:p>
            <a:pPr marL="344170" indent="-344170"/>
            <a:r>
              <a:rPr lang="de-DE" dirty="0" err="1">
                <a:cs typeface="Arial"/>
              </a:rPr>
              <a:t>Amida</a:t>
            </a:r>
            <a:r>
              <a:rPr lang="hu-HU" dirty="0">
                <a:cs typeface="Arial"/>
              </a:rPr>
              <a:t>: </a:t>
            </a:r>
            <a:r>
              <a:rPr lang="hu-HU" dirty="0" err="1">
                <a:cs typeface="Arial"/>
              </a:rPr>
              <a:t>Kehilah</a:t>
            </a:r>
            <a:r>
              <a:rPr lang="hu-HU" dirty="0">
                <a:cs typeface="Arial"/>
              </a:rPr>
              <a:t> und </a:t>
            </a:r>
            <a:r>
              <a:rPr lang="hu-HU" dirty="0" err="1">
                <a:cs typeface="Arial"/>
              </a:rPr>
              <a:t>Persönlich</a:t>
            </a:r>
            <a:endParaRPr lang="hu-HU" dirty="0">
              <a:cs typeface="Arial"/>
            </a:endParaRPr>
          </a:p>
          <a:p>
            <a:pPr marL="344170" indent="-344170"/>
            <a:r>
              <a:rPr lang="de-DE" dirty="0" err="1">
                <a:cs typeface="Arial"/>
              </a:rPr>
              <a:t>Aleinu</a:t>
            </a:r>
            <a:r>
              <a:rPr lang="hu-HU" dirty="0">
                <a:cs typeface="Arial"/>
              </a:rPr>
              <a:t>: </a:t>
            </a:r>
            <a:r>
              <a:rPr lang="hu-HU" dirty="0" err="1">
                <a:cs typeface="Arial"/>
              </a:rPr>
              <a:t>Kehilah</a:t>
            </a:r>
            <a:endParaRPr lang="de-DE" dirty="0">
              <a:cs typeface="Arial"/>
            </a:endParaRPr>
          </a:p>
          <a:p>
            <a:pPr marL="0" indent="0">
              <a:buNone/>
            </a:pPr>
            <a:endParaRPr lang="de-D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650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4C70DC-FF8C-217E-A6FE-881B7E9B4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Birkhot</a:t>
            </a:r>
            <a:r>
              <a:rPr lang="hu-HU" dirty="0"/>
              <a:t> </a:t>
            </a:r>
            <a:r>
              <a:rPr lang="hu-HU" dirty="0" err="1"/>
              <a:t>haSchachar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1FA5E8-D894-61B9-9CED-FFA9C53EB7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/>
              <a:t>Was</a:t>
            </a:r>
            <a:r>
              <a:rPr lang="hu-HU" dirty="0"/>
              <a:t> sind </a:t>
            </a:r>
            <a:r>
              <a:rPr lang="hu-HU" dirty="0" err="1"/>
              <a:t>sie</a:t>
            </a:r>
            <a:r>
              <a:rPr lang="hu-HU" dirty="0"/>
              <a:t>?</a:t>
            </a:r>
          </a:p>
          <a:p>
            <a:r>
              <a:rPr lang="de-DE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Benediktionen, </a:t>
            </a:r>
            <a:endParaRPr lang="hu-HU" sz="1800" kern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de-DE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Reflexionen, </a:t>
            </a:r>
            <a:endParaRPr lang="hu-HU" sz="1800" kern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de-DE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Meditationen in freier Folge. </a:t>
            </a:r>
            <a:endParaRPr lang="hu-HU" sz="1800" kern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u-HU" sz="1800" kern="0" dirty="0">
              <a:latin typeface="Calibri" panose="020F0502020204030204" pitchFamily="34" charset="0"/>
            </a:endParaRPr>
          </a:p>
          <a:p>
            <a:r>
              <a:rPr lang="hu-HU" sz="1800" i="1" kern="0" dirty="0" err="1">
                <a:latin typeface="Calibri" panose="020F0502020204030204" pitchFamily="34" charset="0"/>
              </a:rPr>
              <a:t>Tüpisches</a:t>
            </a:r>
            <a:r>
              <a:rPr lang="hu-HU" sz="1800" i="1" kern="0" dirty="0">
                <a:latin typeface="Calibri" panose="020F0502020204030204" pitchFamily="34" charset="0"/>
              </a:rPr>
              <a:t> </a:t>
            </a:r>
            <a:r>
              <a:rPr lang="hu-HU" sz="1800" i="1" kern="0" dirty="0" err="1">
                <a:latin typeface="Calibri" panose="020F0502020204030204" pitchFamily="34" charset="0"/>
              </a:rPr>
              <a:t>Thema</a:t>
            </a:r>
            <a:r>
              <a:rPr lang="hu-HU" sz="1800" i="1" kern="0" dirty="0">
                <a:latin typeface="Calibri" panose="020F0502020204030204" pitchFamily="34" charset="0"/>
              </a:rPr>
              <a:t> </a:t>
            </a:r>
            <a:r>
              <a:rPr lang="hu-HU" sz="1800" i="1" kern="0" dirty="0" err="1">
                <a:latin typeface="Calibri" panose="020F0502020204030204" pitchFamily="34" charset="0"/>
              </a:rPr>
              <a:t>durch</a:t>
            </a:r>
            <a:r>
              <a:rPr lang="hu-HU" sz="1800" i="1" kern="0" dirty="0">
                <a:latin typeface="Calibri" panose="020F0502020204030204" pitchFamily="34" charset="0"/>
              </a:rPr>
              <a:t> </a:t>
            </a:r>
            <a:r>
              <a:rPr lang="hu-HU" sz="1800" i="1" kern="0" dirty="0" err="1">
                <a:latin typeface="Calibri" panose="020F0502020204030204" pitchFamily="34" charset="0"/>
              </a:rPr>
              <a:t>die</a:t>
            </a:r>
            <a:r>
              <a:rPr lang="hu-HU" sz="1800" i="1" kern="0" dirty="0">
                <a:latin typeface="Calibri" panose="020F0502020204030204" pitchFamily="34" charset="0"/>
              </a:rPr>
              <a:t> </a:t>
            </a:r>
            <a:r>
              <a:rPr lang="hu-HU" sz="1800" i="1" kern="0" dirty="0" err="1">
                <a:latin typeface="Calibri" panose="020F0502020204030204" pitchFamily="34" charset="0"/>
              </a:rPr>
              <a:t>Jahrhunderten</a:t>
            </a:r>
            <a:r>
              <a:rPr lang="hu-HU" sz="1800" i="1" kern="0" dirty="0">
                <a:latin typeface="Calibri" panose="020F0502020204030204" pitchFamily="34" charset="0"/>
              </a:rPr>
              <a:t>: </a:t>
            </a:r>
            <a:r>
              <a:rPr lang="hu-HU" sz="1800" i="1" kern="0" dirty="0" err="1">
                <a:latin typeface="Calibri" panose="020F0502020204030204" pitchFamily="34" charset="0"/>
              </a:rPr>
              <a:t>Frau</a:t>
            </a:r>
            <a:r>
              <a:rPr lang="hu-HU" sz="1800" i="1" kern="0" dirty="0">
                <a:latin typeface="Calibri" panose="020F0502020204030204" pitchFamily="34" charset="0"/>
              </a:rPr>
              <a:t>, </a:t>
            </a:r>
            <a:r>
              <a:rPr lang="hu-HU" sz="1800" i="1" kern="0" dirty="0" err="1">
                <a:latin typeface="Calibri" panose="020F0502020204030204" pitchFamily="34" charset="0"/>
              </a:rPr>
              <a:t>Sklave</a:t>
            </a:r>
            <a:r>
              <a:rPr lang="hu-HU" sz="1800" i="1" kern="0" dirty="0">
                <a:latin typeface="Calibri" panose="020F0502020204030204" pitchFamily="34" charset="0"/>
              </a:rPr>
              <a:t>, </a:t>
            </a:r>
            <a:r>
              <a:rPr lang="hu-HU" sz="1800" i="1" kern="0" dirty="0" err="1">
                <a:latin typeface="Calibri" panose="020F0502020204030204" pitchFamily="34" charset="0"/>
              </a:rPr>
              <a:t>Fremden</a:t>
            </a:r>
            <a:endParaRPr lang="hu-HU" i="1" dirty="0"/>
          </a:p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22ADE46-BCCD-61C4-F5ED-DA29F3F36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2233447"/>
          </a:xfrm>
        </p:spPr>
        <p:txBody>
          <a:bodyPr>
            <a:normAutofit lnSpcReduction="10000"/>
          </a:bodyPr>
          <a:lstStyle/>
          <a:p>
            <a:r>
              <a:rPr lang="hu-HU" b="1" u="sng" dirty="0" err="1"/>
              <a:t>Aufbau</a:t>
            </a:r>
            <a:endParaRPr lang="hu-HU" b="1" u="sng" dirty="0"/>
          </a:p>
          <a:p>
            <a:r>
              <a:rPr lang="de-DE" sz="1400" b="1" dirty="0">
                <a:cs typeface="Calibri"/>
              </a:rPr>
              <a:t>Baruch</a:t>
            </a:r>
            <a:r>
              <a:rPr lang="hu-HU" sz="1400" b="1" dirty="0">
                <a:cs typeface="Calibri"/>
              </a:rPr>
              <a:t> </a:t>
            </a:r>
            <a:r>
              <a:rPr lang="de-DE" sz="1400" b="1" dirty="0">
                <a:cs typeface="Calibri"/>
              </a:rPr>
              <a:t>Ata Hashem </a:t>
            </a:r>
            <a:r>
              <a:rPr lang="de-DE" sz="1400" b="1" dirty="0" err="1">
                <a:cs typeface="Calibri"/>
              </a:rPr>
              <a:t>Eloheinu</a:t>
            </a:r>
            <a:r>
              <a:rPr lang="de-DE" sz="1400" b="1" dirty="0">
                <a:cs typeface="Calibri"/>
              </a:rPr>
              <a:t> </a:t>
            </a:r>
            <a:r>
              <a:rPr lang="de-DE" sz="1400" b="1" dirty="0" err="1">
                <a:cs typeface="Calibri"/>
              </a:rPr>
              <a:t>Melech</a:t>
            </a:r>
            <a:r>
              <a:rPr lang="de-DE" sz="1400" b="1" dirty="0">
                <a:cs typeface="Calibri"/>
              </a:rPr>
              <a:t> </a:t>
            </a:r>
            <a:r>
              <a:rPr lang="de-DE" sz="1400" b="1" dirty="0" err="1">
                <a:cs typeface="Calibri"/>
              </a:rPr>
              <a:t>Haolam</a:t>
            </a:r>
            <a:endParaRPr lang="hu-HU" sz="1400" b="1" dirty="0">
              <a:cs typeface="Calibri"/>
            </a:endParaRPr>
          </a:p>
          <a:p>
            <a:r>
              <a:rPr lang="de-DE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der Grund warum segnen wir</a:t>
            </a:r>
            <a:endParaRPr lang="hu-HU" sz="1800" kern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hu-HU" sz="1400" b="1" dirty="0" err="1">
                <a:cs typeface="Calibri"/>
              </a:rPr>
              <a:t>Amen</a:t>
            </a:r>
            <a:endParaRPr lang="hu-HU" sz="1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7931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589E7-A641-2895-E675-AF0FE836D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1"/>
                </a:solidFill>
                <a:cs typeface="Calibri Light"/>
              </a:rPr>
              <a:t> </a:t>
            </a:r>
            <a:r>
              <a:rPr lang="de-DE" b="1" dirty="0">
                <a:cs typeface="Calibri Light"/>
              </a:rPr>
              <a:t>30 BCE – 200 CE</a:t>
            </a:r>
            <a:br>
              <a:rPr lang="de-DE" b="1" dirty="0">
                <a:cs typeface="Calibri Light"/>
              </a:rPr>
            </a:br>
            <a:r>
              <a:rPr lang="de-DE" b="1" dirty="0" err="1">
                <a:cs typeface="Calibri Light"/>
              </a:rPr>
              <a:t>Tosefta</a:t>
            </a:r>
            <a:r>
              <a:rPr lang="de-DE" b="1" dirty="0">
                <a:cs typeface="Calibri Light"/>
              </a:rPr>
              <a:t> </a:t>
            </a:r>
            <a:r>
              <a:rPr lang="de-DE" b="1" dirty="0" err="1">
                <a:cs typeface="Calibri Light"/>
              </a:rPr>
              <a:t>Berachot</a:t>
            </a:r>
            <a:r>
              <a:rPr lang="de-DE" b="1" dirty="0">
                <a:cs typeface="Calibri Light"/>
              </a:rPr>
              <a:t> 6. 23 </a:t>
            </a:r>
            <a:endParaRPr lang="de-DE" dirty="0">
              <a:cs typeface="Calibri Ligh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A26D54-5E96-25E4-F9A0-CD7E048E9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0632" y="2052114"/>
            <a:ext cx="3891960" cy="1770737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344170" indent="-344170"/>
            <a:r>
              <a:rPr lang="de-DE" dirty="0">
                <a:ea typeface="+mn-lt"/>
                <a:cs typeface="+mn-lt"/>
              </a:rPr>
              <a:t>ר'</a:t>
            </a:r>
            <a:r>
              <a:rPr lang="de-DE" b="1" dirty="0">
                <a:ea typeface="+mn-lt"/>
                <a:cs typeface="+mn-lt"/>
              </a:rPr>
              <a:t> </a:t>
            </a:r>
            <a:r>
              <a:rPr lang="de-DE" b="1" dirty="0" err="1">
                <a:ea typeface="+mn-lt"/>
                <a:cs typeface="+mn-lt"/>
              </a:rPr>
              <a:t>יהודה</a:t>
            </a:r>
            <a:r>
              <a:rPr lang="de-DE" b="1" dirty="0">
                <a:ea typeface="+mn-lt"/>
                <a:cs typeface="+mn-lt"/>
              </a:rPr>
              <a:t> </a:t>
            </a:r>
            <a:r>
              <a:rPr lang="de-DE" b="1" dirty="0" err="1">
                <a:ea typeface="+mn-lt"/>
                <a:cs typeface="+mn-lt"/>
              </a:rPr>
              <a:t>אומר</a:t>
            </a:r>
            <a:r>
              <a:rPr lang="de-DE" b="1" dirty="0">
                <a:ea typeface="+mn-lt"/>
                <a:cs typeface="+mn-lt"/>
              </a:rPr>
              <a:t> </a:t>
            </a:r>
            <a:r>
              <a:rPr lang="de-DE" b="1" dirty="0" err="1">
                <a:ea typeface="+mn-lt"/>
                <a:cs typeface="+mn-lt"/>
              </a:rPr>
              <a:t>שלש</a:t>
            </a:r>
            <a:r>
              <a:rPr lang="de-DE" b="1" dirty="0">
                <a:ea typeface="+mn-lt"/>
                <a:cs typeface="+mn-lt"/>
              </a:rPr>
              <a:t> </a:t>
            </a:r>
            <a:r>
              <a:rPr lang="de-DE" b="1" dirty="0" err="1">
                <a:ea typeface="+mn-lt"/>
                <a:cs typeface="+mn-lt"/>
              </a:rPr>
              <a:t>ברכות</a:t>
            </a:r>
            <a:r>
              <a:rPr lang="de-DE" b="1" dirty="0">
                <a:ea typeface="+mn-lt"/>
                <a:cs typeface="+mn-lt"/>
              </a:rPr>
              <a:t> </a:t>
            </a:r>
            <a:r>
              <a:rPr lang="de-DE" b="1" dirty="0" err="1">
                <a:ea typeface="+mn-lt"/>
                <a:cs typeface="+mn-lt"/>
              </a:rPr>
              <a:t>צריך</a:t>
            </a:r>
            <a:r>
              <a:rPr lang="de-DE" b="1" dirty="0">
                <a:ea typeface="+mn-lt"/>
                <a:cs typeface="+mn-lt"/>
              </a:rPr>
              <a:t> </a:t>
            </a:r>
            <a:r>
              <a:rPr lang="de-DE" b="1" dirty="0" err="1">
                <a:ea typeface="+mn-lt"/>
                <a:cs typeface="+mn-lt"/>
              </a:rPr>
              <a:t>לברך</a:t>
            </a:r>
            <a:r>
              <a:rPr lang="de-DE" b="1" dirty="0">
                <a:ea typeface="+mn-lt"/>
                <a:cs typeface="+mn-lt"/>
              </a:rPr>
              <a:t> </a:t>
            </a:r>
            <a:r>
              <a:rPr lang="de-DE" b="1" dirty="0" err="1">
                <a:ea typeface="+mn-lt"/>
                <a:cs typeface="+mn-lt"/>
              </a:rPr>
              <a:t>בכל</a:t>
            </a:r>
            <a:r>
              <a:rPr lang="de-DE" b="1" dirty="0">
                <a:ea typeface="+mn-lt"/>
                <a:cs typeface="+mn-lt"/>
              </a:rPr>
              <a:t> </a:t>
            </a:r>
            <a:r>
              <a:rPr lang="de-DE" b="1" dirty="0" err="1">
                <a:ea typeface="+mn-lt"/>
                <a:cs typeface="+mn-lt"/>
              </a:rPr>
              <a:t>יום</a:t>
            </a:r>
            <a:endParaRPr lang="de-DE" b="1" dirty="0">
              <a:ea typeface="+mn-lt"/>
              <a:cs typeface="+mn-lt"/>
            </a:endParaRPr>
          </a:p>
          <a:p>
            <a:pPr marL="344170" indent="-344170"/>
            <a:r>
              <a:rPr lang="de-DE" b="1" dirty="0">
                <a:ea typeface="+mn-lt"/>
                <a:cs typeface="+mn-lt"/>
              </a:rPr>
              <a:t> </a:t>
            </a:r>
            <a:r>
              <a:rPr lang="de-DE" b="1" dirty="0" err="1">
                <a:ea typeface="+mn-lt"/>
                <a:cs typeface="+mn-lt"/>
              </a:rPr>
              <a:t>ברוך</a:t>
            </a:r>
            <a:r>
              <a:rPr lang="de-DE" b="1" dirty="0">
                <a:ea typeface="+mn-lt"/>
                <a:cs typeface="+mn-lt"/>
              </a:rPr>
              <a:t> </a:t>
            </a:r>
            <a:r>
              <a:rPr lang="de-DE" b="1" dirty="0" err="1">
                <a:ea typeface="+mn-lt"/>
                <a:cs typeface="+mn-lt"/>
              </a:rPr>
              <a:t>שלא</a:t>
            </a:r>
            <a:r>
              <a:rPr lang="de-DE" b="1" dirty="0">
                <a:ea typeface="+mn-lt"/>
                <a:cs typeface="+mn-lt"/>
              </a:rPr>
              <a:t> </a:t>
            </a:r>
            <a:r>
              <a:rPr lang="de-DE" b="1" dirty="0" err="1">
                <a:ea typeface="+mn-lt"/>
                <a:cs typeface="+mn-lt"/>
              </a:rPr>
              <a:t>עשני</a:t>
            </a:r>
            <a:r>
              <a:rPr lang="de-DE" b="1" dirty="0">
                <a:ea typeface="+mn-lt"/>
                <a:cs typeface="+mn-lt"/>
              </a:rPr>
              <a:t> </a:t>
            </a:r>
            <a:r>
              <a:rPr lang="de-DE" b="1" dirty="0" err="1">
                <a:ea typeface="+mn-lt"/>
                <a:cs typeface="+mn-lt"/>
              </a:rPr>
              <a:t>גוי</a:t>
            </a:r>
            <a:endParaRPr lang="de-DE" b="1" dirty="0">
              <a:ea typeface="+mn-lt"/>
              <a:cs typeface="+mn-lt"/>
            </a:endParaRPr>
          </a:p>
          <a:p>
            <a:pPr marL="344170" indent="-344170"/>
            <a:r>
              <a:rPr lang="de-DE" b="1" dirty="0">
                <a:ea typeface="+mn-lt"/>
                <a:cs typeface="+mn-lt"/>
              </a:rPr>
              <a:t> </a:t>
            </a:r>
            <a:r>
              <a:rPr lang="de-DE" b="1" dirty="0" err="1">
                <a:ea typeface="+mn-lt"/>
                <a:cs typeface="+mn-lt"/>
              </a:rPr>
              <a:t>ברוך</a:t>
            </a:r>
            <a:r>
              <a:rPr lang="de-DE" b="1" dirty="0">
                <a:ea typeface="+mn-lt"/>
                <a:cs typeface="+mn-lt"/>
              </a:rPr>
              <a:t> </a:t>
            </a:r>
            <a:r>
              <a:rPr lang="de-DE" b="1" dirty="0" err="1">
                <a:ea typeface="+mn-lt"/>
                <a:cs typeface="+mn-lt"/>
              </a:rPr>
              <a:t>שלא</a:t>
            </a:r>
            <a:r>
              <a:rPr lang="de-DE" b="1" dirty="0">
                <a:ea typeface="+mn-lt"/>
                <a:cs typeface="+mn-lt"/>
              </a:rPr>
              <a:t> </a:t>
            </a:r>
            <a:r>
              <a:rPr lang="de-DE" b="1" dirty="0" err="1">
                <a:ea typeface="+mn-lt"/>
                <a:cs typeface="+mn-lt"/>
              </a:rPr>
              <a:t>עשני</a:t>
            </a:r>
            <a:r>
              <a:rPr lang="de-DE" b="1" dirty="0">
                <a:ea typeface="+mn-lt"/>
                <a:cs typeface="+mn-lt"/>
              </a:rPr>
              <a:t> </a:t>
            </a:r>
            <a:r>
              <a:rPr lang="de-DE" b="1" dirty="0" err="1">
                <a:ea typeface="+mn-lt"/>
                <a:cs typeface="+mn-lt"/>
              </a:rPr>
              <a:t>אשה</a:t>
            </a:r>
            <a:endParaRPr lang="de-DE" b="1" dirty="0">
              <a:ea typeface="+mn-lt"/>
              <a:cs typeface="+mn-lt"/>
            </a:endParaRPr>
          </a:p>
          <a:p>
            <a:pPr marL="344170" indent="-344170"/>
            <a:r>
              <a:rPr lang="de-DE" b="1" dirty="0">
                <a:ea typeface="+mn-lt"/>
                <a:cs typeface="+mn-lt"/>
              </a:rPr>
              <a:t> </a:t>
            </a:r>
            <a:r>
              <a:rPr lang="de-DE" b="1" dirty="0" err="1">
                <a:ea typeface="+mn-lt"/>
                <a:cs typeface="+mn-lt"/>
              </a:rPr>
              <a:t>שלא</a:t>
            </a:r>
            <a:r>
              <a:rPr lang="de-DE" b="1" dirty="0">
                <a:ea typeface="+mn-lt"/>
                <a:cs typeface="+mn-lt"/>
              </a:rPr>
              <a:t> </a:t>
            </a:r>
            <a:r>
              <a:rPr lang="de-DE" b="1" dirty="0" err="1">
                <a:ea typeface="+mn-lt"/>
                <a:cs typeface="+mn-lt"/>
              </a:rPr>
              <a:t>עשני</a:t>
            </a:r>
            <a:r>
              <a:rPr lang="de-DE" b="1" dirty="0">
                <a:ea typeface="+mn-lt"/>
                <a:cs typeface="+mn-lt"/>
              </a:rPr>
              <a:t> </a:t>
            </a:r>
            <a:r>
              <a:rPr lang="de-DE" b="1" dirty="0" err="1">
                <a:ea typeface="+mn-lt"/>
                <a:cs typeface="+mn-lt"/>
              </a:rPr>
              <a:t>בור</a:t>
            </a:r>
            <a:r>
              <a:rPr lang="de-DE" b="1" dirty="0">
                <a:ea typeface="+mn-lt"/>
                <a:cs typeface="+mn-lt"/>
              </a:rPr>
              <a:t>.</a:t>
            </a:r>
            <a:endParaRPr lang="de-DE" b="1" dirty="0">
              <a:cs typeface="Calibri"/>
            </a:endParaRPr>
          </a:p>
          <a:p>
            <a:pPr marL="344170" indent="-344170"/>
            <a:endParaRPr lang="de-DE" b="1" dirty="0">
              <a:solidFill>
                <a:schemeClr val="bg1"/>
              </a:solidFill>
              <a:cs typeface="Calibri"/>
            </a:endParaRPr>
          </a:p>
          <a:p>
            <a:pPr marL="344170" indent="-344170"/>
            <a:endParaRPr lang="de-DE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A462A3-9E67-23C5-E483-2F6AD2701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052114"/>
            <a:ext cx="4920867" cy="3997829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344170" indent="-344170"/>
            <a:r>
              <a:rPr lang="de-DE" b="1" dirty="0" err="1">
                <a:cs typeface="Calibri"/>
              </a:rPr>
              <a:t>Rebbi</a:t>
            </a:r>
            <a:r>
              <a:rPr lang="de-DE" b="1" dirty="0">
                <a:cs typeface="Calibri"/>
              </a:rPr>
              <a:t> </a:t>
            </a:r>
            <a:r>
              <a:rPr lang="de-DE" b="1" dirty="0" err="1">
                <a:cs typeface="Calibri"/>
              </a:rPr>
              <a:t>Yehudah</a:t>
            </a:r>
            <a:r>
              <a:rPr lang="de-DE" b="1" dirty="0">
                <a:cs typeface="Calibri"/>
              </a:rPr>
              <a:t> s</a:t>
            </a:r>
            <a:r>
              <a:rPr lang="hu-HU" b="1" dirty="0" err="1">
                <a:cs typeface="Calibri"/>
              </a:rPr>
              <a:t>agte</a:t>
            </a:r>
            <a:r>
              <a:rPr lang="de-DE" b="1" dirty="0">
                <a:cs typeface="Calibri"/>
              </a:rPr>
              <a:t>, “Eine Person ist verpflichtet, jeden Tag drei </a:t>
            </a:r>
            <a:r>
              <a:rPr lang="de-DE" b="1" dirty="0" err="1">
                <a:cs typeface="Calibri"/>
              </a:rPr>
              <a:t>Berachot</a:t>
            </a:r>
            <a:r>
              <a:rPr lang="de-DE" b="1" dirty="0">
                <a:cs typeface="Calibri"/>
              </a:rPr>
              <a:t> (Segenssprüche) zu sprechen : Baruch </a:t>
            </a:r>
            <a:r>
              <a:rPr lang="hu-HU" b="1" dirty="0">
                <a:cs typeface="Calibri"/>
              </a:rPr>
              <a:t> </a:t>
            </a:r>
            <a:r>
              <a:rPr lang="de-DE" b="1" dirty="0">
                <a:cs typeface="Calibri"/>
              </a:rPr>
              <a:t>Ata Hashem </a:t>
            </a:r>
            <a:r>
              <a:rPr lang="de-DE" b="1" dirty="0" err="1">
                <a:cs typeface="Calibri"/>
              </a:rPr>
              <a:t>Eloheinu</a:t>
            </a:r>
            <a:r>
              <a:rPr lang="de-DE" b="1" dirty="0">
                <a:cs typeface="Calibri"/>
              </a:rPr>
              <a:t> </a:t>
            </a:r>
            <a:r>
              <a:rPr lang="de-DE" b="1" dirty="0" err="1">
                <a:cs typeface="Calibri"/>
              </a:rPr>
              <a:t>Melech</a:t>
            </a:r>
            <a:r>
              <a:rPr lang="de-DE" b="1" dirty="0">
                <a:cs typeface="Calibri"/>
              </a:rPr>
              <a:t> </a:t>
            </a:r>
            <a:r>
              <a:rPr lang="de-DE" b="1" dirty="0" err="1">
                <a:cs typeface="Calibri"/>
              </a:rPr>
              <a:t>Haolam</a:t>
            </a:r>
            <a:r>
              <a:rPr lang="de-DE" b="1" dirty="0">
                <a:cs typeface="Calibri"/>
              </a:rPr>
              <a:t> </a:t>
            </a:r>
            <a:r>
              <a:rPr lang="de-DE" b="1" dirty="0" err="1">
                <a:cs typeface="Calibri"/>
              </a:rPr>
              <a:t>Shelo</a:t>
            </a:r>
            <a:r>
              <a:rPr lang="de-DE" b="1" dirty="0">
                <a:cs typeface="Calibri"/>
              </a:rPr>
              <a:t> Asani Goy </a:t>
            </a:r>
            <a:r>
              <a:rPr lang="hu-HU" b="1" dirty="0">
                <a:cs typeface="Calibri"/>
              </a:rPr>
              <a:t>(</a:t>
            </a:r>
            <a:r>
              <a:rPr lang="de-DE" b="1" dirty="0">
                <a:cs typeface="Calibri"/>
              </a:rPr>
              <a:t>Gesegnet seist Du, Haschem, unser Gott, König der Welt, dass Du mich nicht zu einem Nichtjuden gemacht hast.), </a:t>
            </a:r>
            <a:endParaRPr lang="hu-HU" b="1" dirty="0">
              <a:cs typeface="Calibri"/>
            </a:endParaRPr>
          </a:p>
          <a:p>
            <a:pPr marL="344170" indent="-344170"/>
            <a:r>
              <a:rPr lang="de-DE" b="1" dirty="0">
                <a:cs typeface="Calibri"/>
              </a:rPr>
              <a:t>Baruch</a:t>
            </a:r>
            <a:r>
              <a:rPr lang="hu-HU" b="1" dirty="0">
                <a:cs typeface="Calibri"/>
              </a:rPr>
              <a:t> </a:t>
            </a:r>
            <a:r>
              <a:rPr lang="de-DE" b="1" dirty="0">
                <a:cs typeface="Calibri"/>
              </a:rPr>
              <a:t>Ata Hashem </a:t>
            </a:r>
            <a:r>
              <a:rPr lang="de-DE" b="1" dirty="0" err="1">
                <a:cs typeface="Calibri"/>
              </a:rPr>
              <a:t>Eloheinu</a:t>
            </a:r>
            <a:r>
              <a:rPr lang="de-DE" b="1" dirty="0">
                <a:cs typeface="Calibri"/>
              </a:rPr>
              <a:t> </a:t>
            </a:r>
            <a:r>
              <a:rPr lang="de-DE" b="1" dirty="0" err="1">
                <a:cs typeface="Calibri"/>
              </a:rPr>
              <a:t>Melech</a:t>
            </a:r>
            <a:r>
              <a:rPr lang="de-DE" b="1" dirty="0">
                <a:cs typeface="Calibri"/>
              </a:rPr>
              <a:t> </a:t>
            </a:r>
            <a:r>
              <a:rPr lang="de-DE" b="1" dirty="0" err="1">
                <a:cs typeface="Calibri"/>
              </a:rPr>
              <a:t>Haolam</a:t>
            </a:r>
            <a:r>
              <a:rPr lang="de-DE" b="1" dirty="0">
                <a:cs typeface="Calibri"/>
              </a:rPr>
              <a:t> </a:t>
            </a:r>
            <a:r>
              <a:rPr lang="de-DE" b="1" dirty="0" err="1">
                <a:cs typeface="Calibri"/>
              </a:rPr>
              <a:t>Shelo</a:t>
            </a:r>
            <a:r>
              <a:rPr lang="de-DE" b="1" dirty="0">
                <a:cs typeface="Calibri"/>
              </a:rPr>
              <a:t> Asani Isha (Gesegnet seist Du, Haschem, unser Gott, König der Welt, dass Du mich nicht zu einer Frau gemacht hast.), </a:t>
            </a:r>
            <a:endParaRPr lang="hu-HU" b="1" dirty="0">
              <a:cs typeface="Calibri"/>
            </a:endParaRPr>
          </a:p>
          <a:p>
            <a:pPr marL="344170" indent="-344170"/>
            <a:r>
              <a:rPr lang="de-DE" b="1" dirty="0">
                <a:cs typeface="Calibri"/>
              </a:rPr>
              <a:t>Baruch Ata Hashem </a:t>
            </a:r>
            <a:r>
              <a:rPr lang="de-DE" b="1" dirty="0" err="1">
                <a:cs typeface="Calibri"/>
              </a:rPr>
              <a:t>Eloheinu</a:t>
            </a:r>
            <a:r>
              <a:rPr lang="de-DE" b="1" dirty="0">
                <a:cs typeface="Calibri"/>
              </a:rPr>
              <a:t> </a:t>
            </a:r>
            <a:r>
              <a:rPr lang="de-DE" b="1" dirty="0" err="1">
                <a:cs typeface="Calibri"/>
              </a:rPr>
              <a:t>Melech</a:t>
            </a:r>
            <a:r>
              <a:rPr lang="de-DE" b="1" dirty="0">
                <a:cs typeface="Calibri"/>
              </a:rPr>
              <a:t> </a:t>
            </a:r>
            <a:r>
              <a:rPr lang="de-DE" b="1" dirty="0" err="1">
                <a:cs typeface="Calibri"/>
              </a:rPr>
              <a:t>Haolam</a:t>
            </a:r>
            <a:r>
              <a:rPr lang="de-DE" b="1" dirty="0">
                <a:cs typeface="Calibri"/>
              </a:rPr>
              <a:t> </a:t>
            </a:r>
            <a:r>
              <a:rPr lang="de-DE" b="1" dirty="0" err="1">
                <a:cs typeface="Calibri"/>
              </a:rPr>
              <a:t>Shelo</a:t>
            </a:r>
            <a:r>
              <a:rPr lang="de-DE" b="1" dirty="0">
                <a:cs typeface="Calibri"/>
              </a:rPr>
              <a:t> Asani Bur (Gesegnet seist Du, Haschem, unser Gott, König der Welt, dass Du mich nicht zu einem </a:t>
            </a:r>
            <a:r>
              <a:rPr lang="hu-HU" b="1" dirty="0" err="1">
                <a:cs typeface="Calibri"/>
              </a:rPr>
              <a:t>unzivilisiert</a:t>
            </a:r>
            <a:r>
              <a:rPr lang="hu-HU" b="1" dirty="0">
                <a:cs typeface="Calibri"/>
              </a:rPr>
              <a:t> </a:t>
            </a:r>
            <a:r>
              <a:rPr lang="hu-HU" b="1" dirty="0" err="1">
                <a:cs typeface="Calibri"/>
              </a:rPr>
              <a:t>Person</a:t>
            </a:r>
            <a:r>
              <a:rPr lang="hu-HU" b="1" dirty="0">
                <a:cs typeface="Calibri"/>
              </a:rPr>
              <a:t> </a:t>
            </a:r>
            <a:r>
              <a:rPr lang="de-DE" b="1" dirty="0">
                <a:cs typeface="Calibri"/>
              </a:rPr>
              <a:t>gemacht hast.)</a:t>
            </a:r>
            <a:endParaRPr lang="de-DE" dirty="0">
              <a:ea typeface="+mn-lt"/>
              <a:cs typeface="+mn-lt"/>
            </a:endParaRPr>
          </a:p>
          <a:p>
            <a:pPr marL="344170" indent="-344170"/>
            <a:endParaRPr lang="de-DE" dirty="0">
              <a:solidFill>
                <a:schemeClr val="bg1"/>
              </a:solidFill>
              <a:ea typeface="+mn-lt"/>
              <a:cs typeface="+mn-lt"/>
            </a:endParaRPr>
          </a:p>
          <a:p>
            <a:pPr marL="344170" indent="-344170"/>
            <a:endParaRPr lang="de-DE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90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6C145-3612-EE68-A54B-1448ABD1D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cs typeface="Arial"/>
              </a:rPr>
              <a:t>Genizah</a:t>
            </a:r>
            <a:r>
              <a:rPr lang="de-DE" dirty="0">
                <a:cs typeface="Arial"/>
              </a:rPr>
              <a:t> </a:t>
            </a:r>
            <a:r>
              <a:rPr lang="hu-HU" dirty="0">
                <a:cs typeface="Arial"/>
              </a:rPr>
              <a:t>F</a:t>
            </a:r>
            <a:r>
              <a:rPr lang="de-DE" dirty="0" err="1">
                <a:cs typeface="Arial"/>
              </a:rPr>
              <a:t>ragment</a:t>
            </a:r>
            <a:r>
              <a:rPr lang="de-DE" dirty="0">
                <a:cs typeface="Arial"/>
              </a:rPr>
              <a:t> ENA 1874. 1-6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D833F8-48D0-CBC2-CE78-6277E03FC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4170" indent="-344170"/>
            <a:r>
              <a:rPr lang="de-DE" dirty="0">
                <a:cs typeface="Arial"/>
              </a:rPr>
              <a:t>Gelobt seist Du, Ewiger Herrscher der Welt der Du (mich, den Menschen) ADAM erschaffen hast </a:t>
            </a:r>
            <a:endParaRPr lang="hu-HU" dirty="0">
              <a:cs typeface="Arial"/>
            </a:endParaRPr>
          </a:p>
          <a:p>
            <a:pPr marL="344170" indent="-344170"/>
            <a:r>
              <a:rPr lang="de-DE" dirty="0">
                <a:cs typeface="Arial"/>
              </a:rPr>
              <a:t>und nicht ein Tier, </a:t>
            </a:r>
            <a:endParaRPr lang="hu-HU" dirty="0">
              <a:cs typeface="Arial"/>
            </a:endParaRPr>
          </a:p>
          <a:p>
            <a:pPr marL="344170" indent="-344170"/>
            <a:r>
              <a:rPr lang="de-DE" dirty="0">
                <a:cs typeface="Arial"/>
              </a:rPr>
              <a:t>den Mann </a:t>
            </a:r>
            <a:r>
              <a:rPr lang="hu-HU" dirty="0">
                <a:cs typeface="Arial"/>
              </a:rPr>
              <a:t>(</a:t>
            </a:r>
            <a:r>
              <a:rPr lang="hu-HU" dirty="0" err="1">
                <a:cs typeface="Arial"/>
              </a:rPr>
              <a:t>Zachar</a:t>
            </a:r>
            <a:r>
              <a:rPr lang="hu-HU" dirty="0">
                <a:cs typeface="Arial"/>
              </a:rPr>
              <a:t>, </a:t>
            </a:r>
            <a:r>
              <a:rPr lang="hu-HU" dirty="0" err="1">
                <a:cs typeface="Arial"/>
              </a:rPr>
              <a:t>Männlich</a:t>
            </a:r>
            <a:r>
              <a:rPr lang="hu-HU" dirty="0">
                <a:cs typeface="Arial"/>
              </a:rPr>
              <a:t>) </a:t>
            </a:r>
            <a:r>
              <a:rPr lang="de-DE" dirty="0">
                <a:cs typeface="Arial"/>
              </a:rPr>
              <a:t>und nicht </a:t>
            </a:r>
            <a:r>
              <a:rPr lang="hu-HU" dirty="0" err="1">
                <a:cs typeface="Arial"/>
              </a:rPr>
              <a:t>als</a:t>
            </a:r>
            <a:r>
              <a:rPr lang="de-DE" dirty="0">
                <a:cs typeface="Arial"/>
              </a:rPr>
              <a:t> Frau</a:t>
            </a:r>
            <a:r>
              <a:rPr lang="hu-HU" dirty="0">
                <a:cs typeface="Arial"/>
              </a:rPr>
              <a:t> (</a:t>
            </a:r>
            <a:r>
              <a:rPr lang="hu-HU" dirty="0" err="1">
                <a:cs typeface="Arial"/>
              </a:rPr>
              <a:t>Nekewa</a:t>
            </a:r>
            <a:r>
              <a:rPr lang="hu-HU" dirty="0">
                <a:cs typeface="Arial"/>
              </a:rPr>
              <a:t>, </a:t>
            </a:r>
            <a:r>
              <a:rPr lang="hu-HU" dirty="0" err="1">
                <a:cs typeface="Arial"/>
              </a:rPr>
              <a:t>Weiblich</a:t>
            </a:r>
            <a:r>
              <a:rPr lang="hu-HU" dirty="0">
                <a:cs typeface="Arial"/>
              </a:rPr>
              <a:t>)</a:t>
            </a:r>
            <a:r>
              <a:rPr lang="de-DE" dirty="0">
                <a:cs typeface="Arial"/>
              </a:rPr>
              <a:t>, </a:t>
            </a:r>
            <a:endParaRPr lang="hu-HU" dirty="0">
              <a:cs typeface="Arial"/>
            </a:endParaRPr>
          </a:p>
          <a:p>
            <a:pPr marL="344170" indent="-344170"/>
            <a:r>
              <a:rPr lang="de-DE" dirty="0">
                <a:cs typeface="Arial"/>
              </a:rPr>
              <a:t>als Mann </a:t>
            </a:r>
            <a:r>
              <a:rPr lang="hu-HU" dirty="0">
                <a:cs typeface="Arial"/>
              </a:rPr>
              <a:t>(</a:t>
            </a:r>
            <a:r>
              <a:rPr lang="hu-HU" dirty="0" err="1">
                <a:cs typeface="Arial"/>
              </a:rPr>
              <a:t>Isch</a:t>
            </a:r>
            <a:r>
              <a:rPr lang="hu-HU" dirty="0">
                <a:cs typeface="Arial"/>
              </a:rPr>
              <a:t>) </a:t>
            </a:r>
            <a:r>
              <a:rPr lang="de-DE" dirty="0">
                <a:cs typeface="Arial"/>
              </a:rPr>
              <a:t>und nicht als Frau</a:t>
            </a:r>
            <a:r>
              <a:rPr lang="hu-HU" dirty="0">
                <a:cs typeface="Arial"/>
              </a:rPr>
              <a:t> (</a:t>
            </a:r>
            <a:r>
              <a:rPr lang="hu-HU" dirty="0" err="1">
                <a:cs typeface="Arial"/>
              </a:rPr>
              <a:t>Ischa</a:t>
            </a:r>
            <a:r>
              <a:rPr lang="hu-HU" dirty="0">
                <a:cs typeface="Arial"/>
              </a:rPr>
              <a:t>)</a:t>
            </a:r>
            <a:r>
              <a:rPr lang="de-DE" dirty="0">
                <a:cs typeface="Arial"/>
              </a:rPr>
              <a:t>, </a:t>
            </a:r>
            <a:endParaRPr lang="hu-HU" dirty="0">
              <a:cs typeface="Arial"/>
            </a:endParaRPr>
          </a:p>
          <a:p>
            <a:pPr marL="344170" indent="-344170"/>
            <a:r>
              <a:rPr lang="de-DE" dirty="0">
                <a:cs typeface="Arial"/>
              </a:rPr>
              <a:t>israelitisch und nicht heidnisch, </a:t>
            </a:r>
            <a:endParaRPr lang="hu-HU" dirty="0">
              <a:cs typeface="Arial"/>
            </a:endParaRPr>
          </a:p>
          <a:p>
            <a:pPr marL="344170" indent="-344170"/>
            <a:r>
              <a:rPr lang="de-DE" dirty="0">
                <a:cs typeface="Arial"/>
              </a:rPr>
              <a:t>beschnitten und nicht unbeschnitten, </a:t>
            </a:r>
            <a:endParaRPr lang="hu-HU" dirty="0">
              <a:cs typeface="Arial"/>
            </a:endParaRPr>
          </a:p>
          <a:p>
            <a:pPr marL="344170" indent="-344170"/>
            <a:r>
              <a:rPr lang="de-DE" dirty="0">
                <a:cs typeface="Arial"/>
              </a:rPr>
              <a:t>frei und nicht ein Sklave...</a:t>
            </a:r>
          </a:p>
        </p:txBody>
      </p:sp>
    </p:spTree>
    <p:extLst>
      <p:ext uri="{BB962C8B-B14F-4D97-AF65-F5344CB8AC3E}">
        <p14:creationId xmlns:p14="http://schemas.microsoft.com/office/powerpoint/2010/main" val="391505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7F78D-6707-921D-B9B5-181B2F5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cs typeface="Arial"/>
              </a:rPr>
              <a:t>Paulus (ca. 5 - 64 n. Chr.)  </a:t>
            </a:r>
            <a:br>
              <a:rPr lang="hu-HU" dirty="0">
                <a:cs typeface="Arial"/>
              </a:rPr>
            </a:br>
            <a:r>
              <a:rPr lang="de-DE" dirty="0" err="1">
                <a:cs typeface="Arial"/>
              </a:rPr>
              <a:t>Galetians</a:t>
            </a:r>
            <a:r>
              <a:rPr lang="de-DE" dirty="0">
                <a:cs typeface="Arial"/>
              </a:rPr>
              <a:t> 3. 28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952CCF-4641-AEDB-90F3-F5823C532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052116"/>
            <a:ext cx="7796540" cy="3478351"/>
          </a:xfrm>
        </p:spPr>
        <p:txBody>
          <a:bodyPr/>
          <a:lstStyle/>
          <a:p>
            <a:pPr marL="344170" indent="-344170"/>
            <a:endParaRPr lang="de-DE" dirty="0">
              <a:cs typeface="Arial"/>
            </a:endParaRPr>
          </a:p>
          <a:p>
            <a:pPr marL="344170" indent="-344170"/>
            <a:r>
              <a:rPr lang="hu-HU" dirty="0">
                <a:cs typeface="Arial"/>
              </a:rPr>
              <a:t>E</a:t>
            </a:r>
            <a:r>
              <a:rPr lang="de-DE" dirty="0" err="1">
                <a:cs typeface="Arial"/>
              </a:rPr>
              <a:t>galitär</a:t>
            </a:r>
            <a:r>
              <a:rPr lang="hu-HU" dirty="0">
                <a:cs typeface="Arial"/>
              </a:rPr>
              <a:t>e</a:t>
            </a:r>
            <a:r>
              <a:rPr lang="de-DE" dirty="0">
                <a:cs typeface="Arial"/>
              </a:rPr>
              <a:t> </a:t>
            </a:r>
            <a:r>
              <a:rPr lang="hu-HU" dirty="0" err="1">
                <a:cs typeface="Arial"/>
              </a:rPr>
              <a:t>Auslegung</a:t>
            </a:r>
            <a:r>
              <a:rPr lang="hu-HU" dirty="0">
                <a:cs typeface="Arial"/>
              </a:rPr>
              <a:t>:</a:t>
            </a:r>
          </a:p>
          <a:p>
            <a:pPr marL="344170" indent="-344170"/>
            <a:r>
              <a:rPr lang="hu-HU" dirty="0">
                <a:cs typeface="Arial"/>
              </a:rPr>
              <a:t> </a:t>
            </a:r>
            <a:r>
              <a:rPr lang="de-DE" dirty="0">
                <a:cs typeface="Arial"/>
              </a:rPr>
              <a:t>Es gibt weder Juden noch Griechen, </a:t>
            </a:r>
            <a:endParaRPr lang="hu-HU" dirty="0">
              <a:cs typeface="Arial"/>
            </a:endParaRPr>
          </a:p>
          <a:p>
            <a:pPr marL="344170" indent="-344170"/>
            <a:r>
              <a:rPr lang="de-DE" dirty="0">
                <a:cs typeface="Arial"/>
              </a:rPr>
              <a:t>es gibt weder Sklaven noch Freie, </a:t>
            </a:r>
            <a:endParaRPr lang="hu-HU" dirty="0">
              <a:cs typeface="Arial"/>
            </a:endParaRPr>
          </a:p>
          <a:p>
            <a:pPr marL="344170" indent="-344170"/>
            <a:r>
              <a:rPr lang="de-DE" dirty="0">
                <a:cs typeface="Arial"/>
              </a:rPr>
              <a:t>da ist weder Mann noch Frau, </a:t>
            </a:r>
            <a:endParaRPr lang="hu-HU" dirty="0">
              <a:cs typeface="Arial"/>
            </a:endParaRPr>
          </a:p>
          <a:p>
            <a:pPr marL="344170" indent="-344170"/>
            <a:r>
              <a:rPr lang="de-DE" dirty="0">
                <a:cs typeface="Arial"/>
              </a:rPr>
              <a:t>denn ihr seid alle eins in Christus Jesus.</a:t>
            </a:r>
          </a:p>
        </p:txBody>
      </p:sp>
    </p:spTree>
    <p:extLst>
      <p:ext uri="{BB962C8B-B14F-4D97-AF65-F5344CB8AC3E}">
        <p14:creationId xmlns:p14="http://schemas.microsoft.com/office/powerpoint/2010/main" val="769944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43CDA-BD8C-C83E-6AD5-CB4DAB4EE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cs typeface="Arial"/>
              </a:rPr>
              <a:t>Liberal</a:t>
            </a:r>
            <a:r>
              <a:rPr lang="hu-HU" dirty="0">
                <a:cs typeface="Arial"/>
              </a:rPr>
              <a:t>es</a:t>
            </a:r>
            <a:r>
              <a:rPr lang="de-DE" dirty="0">
                <a:cs typeface="Arial"/>
              </a:rPr>
              <a:t> Liturg</a:t>
            </a:r>
            <a:r>
              <a:rPr lang="hu-HU" dirty="0" err="1">
                <a:cs typeface="Arial"/>
              </a:rPr>
              <a:t>ie</a:t>
            </a:r>
            <a:endParaRPr lang="de-DE" dirty="0" err="1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6D18BF-64FD-37B2-1947-5B894BE84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052116"/>
            <a:ext cx="7796540" cy="3224964"/>
          </a:xfrm>
        </p:spPr>
        <p:txBody>
          <a:bodyPr/>
          <a:lstStyle/>
          <a:p>
            <a:pPr marL="344170" indent="-344170"/>
            <a:r>
              <a:rPr lang="de-DE" dirty="0">
                <a:cs typeface="Arial"/>
              </a:rPr>
              <a:t>Gelobt seist Du, Ewiger, unser Gott, Herrscher des Universums</a:t>
            </a:r>
            <a:r>
              <a:rPr lang="hu-HU" dirty="0">
                <a:cs typeface="Arial"/>
              </a:rPr>
              <a:t> </a:t>
            </a:r>
            <a:r>
              <a:rPr lang="de-DE" dirty="0">
                <a:cs typeface="Arial"/>
              </a:rPr>
              <a:t>der mich nach seinem Bild geschaffen hat,</a:t>
            </a:r>
            <a:r>
              <a:rPr lang="hu-HU" dirty="0">
                <a:cs typeface="Arial"/>
              </a:rPr>
              <a:t> </a:t>
            </a:r>
          </a:p>
          <a:p>
            <a:pPr marL="344170" indent="-344170"/>
            <a:r>
              <a:rPr lang="de-DE" dirty="0">
                <a:cs typeface="Arial"/>
              </a:rPr>
              <a:t>der mich als freien Menschen geschaffen hat,</a:t>
            </a:r>
            <a:endParaRPr lang="hu-HU" dirty="0">
              <a:cs typeface="Arial"/>
            </a:endParaRPr>
          </a:p>
          <a:p>
            <a:pPr marL="344170" indent="-344170"/>
            <a:r>
              <a:rPr lang="de-DE" dirty="0">
                <a:cs typeface="Arial"/>
              </a:rPr>
              <a:t>der mich zum Juden gemacht hat.</a:t>
            </a:r>
          </a:p>
        </p:txBody>
      </p:sp>
    </p:spTree>
    <p:extLst>
      <p:ext uri="{BB962C8B-B14F-4D97-AF65-F5344CB8AC3E}">
        <p14:creationId xmlns:p14="http://schemas.microsoft.com/office/powerpoint/2010/main" val="3638964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51AF9-C515-328E-5615-578071E1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cs typeface="Arial"/>
              </a:rPr>
              <a:t>Die</a:t>
            </a:r>
            <a:r>
              <a:rPr lang="hu-HU" dirty="0">
                <a:cs typeface="Arial"/>
              </a:rPr>
              <a:t> Mi </a:t>
            </a:r>
            <a:r>
              <a:rPr lang="hu-HU" dirty="0" err="1">
                <a:cs typeface="Arial"/>
              </a:rPr>
              <a:t>scheBerakh</a:t>
            </a:r>
            <a:r>
              <a:rPr lang="hu-HU" dirty="0">
                <a:cs typeface="Arial"/>
              </a:rPr>
              <a:t> </a:t>
            </a:r>
            <a:r>
              <a:rPr lang="hu-HU" dirty="0" err="1">
                <a:cs typeface="Arial"/>
              </a:rPr>
              <a:t>Gebete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C1A6E2-E5DD-7908-3205-960F4CAEE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Das Mi </a:t>
            </a:r>
            <a:r>
              <a:rPr lang="de-DE" sz="18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Shebeirach</a:t>
            </a:r>
            <a:r>
              <a:rPr lang="de-DE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diente auch als Vorlage für Gebete um bestimmte Segnungen und wurde eine Zeit lang manchmal mit dem Präfix "</a:t>
            </a:r>
            <a:r>
              <a:rPr lang="de-DE" sz="18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Yehi</a:t>
            </a:r>
            <a:r>
              <a:rPr lang="de-DE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e-DE" sz="18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ratzon</a:t>
            </a:r>
            <a:r>
              <a:rPr lang="de-DE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" ("Möge es dein Wille sein") versehen</a:t>
            </a:r>
            <a:endParaRPr lang="hu-HU" sz="1800" kern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err="1">
                <a:cs typeface="Arial"/>
              </a:rPr>
              <a:t>Wann</a:t>
            </a:r>
            <a:r>
              <a:rPr lang="hu-HU" dirty="0">
                <a:cs typeface="Arial"/>
              </a:rPr>
              <a:t> und </a:t>
            </a:r>
            <a:r>
              <a:rPr lang="hu-HU" dirty="0" err="1">
                <a:cs typeface="Arial"/>
              </a:rPr>
              <a:t>wo</a:t>
            </a:r>
            <a:r>
              <a:rPr lang="hu-HU" dirty="0">
                <a:cs typeface="Arial"/>
              </a:rPr>
              <a:t> </a:t>
            </a:r>
            <a:r>
              <a:rPr lang="hu-HU" dirty="0" err="1">
                <a:cs typeface="Arial"/>
              </a:rPr>
              <a:t>benutzen</a:t>
            </a:r>
            <a:r>
              <a:rPr lang="hu-HU" dirty="0">
                <a:cs typeface="Arial"/>
              </a:rPr>
              <a:t> </a:t>
            </a:r>
            <a:r>
              <a:rPr lang="hu-HU" dirty="0" err="1">
                <a:cs typeface="Arial"/>
              </a:rPr>
              <a:t>wir</a:t>
            </a:r>
            <a:r>
              <a:rPr lang="hu-HU" dirty="0">
                <a:cs typeface="Arial"/>
              </a:rPr>
              <a:t> </a:t>
            </a:r>
            <a:r>
              <a:rPr lang="hu-HU" dirty="0" err="1">
                <a:cs typeface="Arial"/>
              </a:rPr>
              <a:t>sie</a:t>
            </a:r>
            <a:r>
              <a:rPr lang="hu-HU" dirty="0">
                <a:cs typeface="Arial"/>
              </a:rPr>
              <a:t>.</a:t>
            </a:r>
          </a:p>
          <a:p>
            <a:pPr marL="0" indent="0">
              <a:buNone/>
            </a:pPr>
            <a:endParaRPr lang="de-D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3604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</Words>
  <Application>Microsoft Office PowerPoint</Application>
  <PresentationFormat>Breitbild</PresentationFormat>
  <Paragraphs>73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MS Shell Dlg 2</vt:lpstr>
      <vt:lpstr>Times New Roman</vt:lpstr>
      <vt:lpstr>Wingdings</vt:lpstr>
      <vt:lpstr>Wingdings 3</vt:lpstr>
      <vt:lpstr>Madison</vt:lpstr>
      <vt:lpstr>Lo katuv bSsela Es ist nicht in Stein gemeißelt</vt:lpstr>
      <vt:lpstr>Opfern vs. Gebete</vt:lpstr>
      <vt:lpstr>Gottesdienst, Hauptteile</vt:lpstr>
      <vt:lpstr>Birkhot haSchachar</vt:lpstr>
      <vt:lpstr> 30 BCE – 200 CE Tosefta Berachot 6. 23 </vt:lpstr>
      <vt:lpstr>Genizah Fragment ENA 1874. 1-6</vt:lpstr>
      <vt:lpstr>Paulus (ca. 5 - 64 n. Chr.)   Galetians 3. 28</vt:lpstr>
      <vt:lpstr>Liberales Liturgie</vt:lpstr>
      <vt:lpstr>Die Mi scheBerakh Gebete</vt:lpstr>
      <vt:lpstr>Die Mi scheBerakh Gebete</vt:lpstr>
      <vt:lpstr>Mi scheBerakh in unserer Zeit</vt:lpstr>
      <vt:lpstr>Mi scheBerakh in unserer Zeit</vt:lpstr>
      <vt:lpstr>Dankeschön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Dell</dc:creator>
  <cp:lastModifiedBy>Elisa Klapheck</cp:lastModifiedBy>
  <cp:revision>297</cp:revision>
  <dcterms:created xsi:type="dcterms:W3CDTF">2023-01-26T12:15:30Z</dcterms:created>
  <dcterms:modified xsi:type="dcterms:W3CDTF">2023-12-03T09:25:06Z</dcterms:modified>
</cp:coreProperties>
</file>